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40"/>
  </p:notesMasterIdLst>
  <p:handoutMasterIdLst>
    <p:handoutMasterId r:id="rId41"/>
  </p:handoutMasterIdLst>
  <p:sldIdLst>
    <p:sldId id="361" r:id="rId2"/>
    <p:sldId id="569" r:id="rId3"/>
    <p:sldId id="582" r:id="rId4"/>
    <p:sldId id="267" r:id="rId5"/>
    <p:sldId id="631" r:id="rId6"/>
    <p:sldId id="616" r:id="rId7"/>
    <p:sldId id="584" r:id="rId8"/>
    <p:sldId id="586" r:id="rId9"/>
    <p:sldId id="622" r:id="rId10"/>
    <p:sldId id="585" r:id="rId11"/>
    <p:sldId id="625" r:id="rId12"/>
    <p:sldId id="593" r:id="rId13"/>
    <p:sldId id="591" r:id="rId14"/>
    <p:sldId id="587" r:id="rId15"/>
    <p:sldId id="588" r:id="rId16"/>
    <p:sldId id="599" r:id="rId17"/>
    <p:sldId id="626" r:id="rId18"/>
    <p:sldId id="627" r:id="rId19"/>
    <p:sldId id="597" r:id="rId20"/>
    <p:sldId id="589" r:id="rId21"/>
    <p:sldId id="590" r:id="rId22"/>
    <p:sldId id="601" r:id="rId23"/>
    <p:sldId id="619" r:id="rId24"/>
    <p:sldId id="604" r:id="rId25"/>
    <p:sldId id="596" r:id="rId26"/>
    <p:sldId id="605" r:id="rId27"/>
    <p:sldId id="621" r:id="rId28"/>
    <p:sldId id="603" r:id="rId29"/>
    <p:sldId id="628" r:id="rId30"/>
    <p:sldId id="606" r:id="rId31"/>
    <p:sldId id="612" r:id="rId32"/>
    <p:sldId id="607" r:id="rId33"/>
    <p:sldId id="608" r:id="rId34"/>
    <p:sldId id="595" r:id="rId35"/>
    <p:sldId id="609" r:id="rId36"/>
    <p:sldId id="610" r:id="rId37"/>
    <p:sldId id="611" r:id="rId38"/>
    <p:sldId id="614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E52EDC"/>
    <a:srgbClr val="FF6900"/>
    <a:srgbClr val="F4CEC9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 autoAdjust="0"/>
    <p:restoredTop sz="70062" autoAdjust="0"/>
  </p:normalViewPr>
  <p:slideViewPr>
    <p:cSldViewPr>
      <p:cViewPr varScale="1">
        <p:scale>
          <a:sx n="76" d="100"/>
          <a:sy n="76" d="100"/>
        </p:scale>
        <p:origin x="16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1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arrows to the plot with different options for the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9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72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60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8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Hessian is related to the curvature, how fast my function is “curving” and therefore it gives the idea of how much the step should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2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6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Newton’s method will find the minimizer in one step since the function is quadratic (and in this case the quadratic approximation of the method is actually the exact function)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thin valleys happen often and multi-dimensional problems, and Newton method is very efficient for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1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7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Steepest Descent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Steepest Descent</a:t>
            </a:r>
          </a:p>
          <a:p>
            <a:pPr marL="228600" indent="-228600">
              <a:buAutoNum type="arabicPeriod"/>
            </a:pPr>
            <a:r>
              <a:rPr lang="en-US" dirty="0"/>
              <a:t>Both</a:t>
            </a:r>
          </a:p>
          <a:p>
            <a:pPr marL="228600" indent="-228600">
              <a:buAutoNum type="arabicPeriod"/>
            </a:pPr>
            <a:r>
              <a:rPr lang="en-US" dirty="0"/>
              <a:t>Newton’s method</a:t>
            </a:r>
          </a:p>
          <a:p>
            <a:pPr marL="228600" indent="-228600">
              <a:buAutoNum type="arabicPeriod"/>
            </a:pPr>
            <a:r>
              <a:rPr lang="en-US" dirty="0"/>
              <a:t>Newton’s method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Answer is 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7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60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4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4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81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1.png"/><Relationship Id="rId3" Type="http://schemas.openxmlformats.org/officeDocument/2006/relationships/image" Target="../media/image291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0.png"/><Relationship Id="rId2" Type="http://schemas.openxmlformats.org/officeDocument/2006/relationships/image" Target="../media/image281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302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3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1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65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17" Type="http://schemas.openxmlformats.org/officeDocument/2006/relationships/image" Target="../media/image520.png"/><Relationship Id="rId2" Type="http://schemas.openxmlformats.org/officeDocument/2006/relationships/oleObject" Target="../embeddings/oleObject1.bin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15" Type="http://schemas.openxmlformats.org/officeDocument/2006/relationships/oleObject" Target="../embeddings/oleObject220.bin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48">
            <a:extLst>
              <a:ext uri="{FF2B5EF4-FFF2-40B4-BE49-F238E27FC236}">
                <a16:creationId xmlns:a16="http://schemas.microsoft.com/office/drawing/2014/main" id="{4E19F01D-9FB4-324C-A266-6CD50182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What is the optimal solution?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749EBD-FFAD-BB4B-98F7-C4F929289FB5}"/>
              </a:ext>
            </a:extLst>
          </p:cNvPr>
          <p:cNvSpPr/>
          <p:nvPr/>
        </p:nvSpPr>
        <p:spPr>
          <a:xfrm>
            <a:off x="273050" y="1904245"/>
            <a:ext cx="81851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(First-order) Necessary condition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36DDD-D1D9-594C-ADE0-D7B168263877}"/>
              </a:ext>
            </a:extLst>
          </p:cNvPr>
          <p:cNvSpPr/>
          <p:nvPr/>
        </p:nvSpPr>
        <p:spPr>
          <a:xfrm>
            <a:off x="273050" y="4300415"/>
            <a:ext cx="7118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(Second-order) Sufficient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934915-02FF-B940-A492-98CBBB564FFA}"/>
                  </a:ext>
                </a:extLst>
              </p:cNvPr>
              <p:cNvSpPr txBox="1"/>
              <p:nvPr/>
            </p:nvSpPr>
            <p:spPr>
              <a:xfrm>
                <a:off x="809821" y="3473884"/>
                <a:ext cx="17167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934915-02FF-B940-A492-98CBBB564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21" y="3473884"/>
                <a:ext cx="1716752" cy="430887"/>
              </a:xfrm>
              <a:prstGeom prst="rect">
                <a:avLst/>
              </a:prstGeom>
              <a:blipFill>
                <a:blip r:embed="rId2"/>
                <a:stretch>
                  <a:fillRect l="-4412" t="-5882" r="-3676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9943C-2990-134A-B7C0-CD6BE59908EE}"/>
                  </a:ext>
                </a:extLst>
              </p:cNvPr>
              <p:cNvSpPr txBox="1"/>
              <p:nvPr/>
            </p:nvSpPr>
            <p:spPr>
              <a:xfrm>
                <a:off x="381000" y="5233645"/>
                <a:ext cx="1949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9943C-2990-134A-B7C0-CD6BE5990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233645"/>
                <a:ext cx="1949450" cy="430887"/>
              </a:xfrm>
              <a:prstGeom prst="rect">
                <a:avLst/>
              </a:prstGeom>
              <a:blipFill>
                <a:blip r:embed="rId3"/>
                <a:stretch>
                  <a:fillRect t="-28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FB9DEF-071B-064E-B8A5-14331C5F9A70}"/>
                  </a:ext>
                </a:extLst>
              </p:cNvPr>
              <p:cNvSpPr/>
              <p:nvPr/>
            </p:nvSpPr>
            <p:spPr>
              <a:xfrm>
                <a:off x="726754" y="2604688"/>
                <a:ext cx="1832296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FB9DEF-071B-064E-B8A5-14331C5F9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4" y="2604688"/>
                <a:ext cx="1832296" cy="553998"/>
              </a:xfrm>
              <a:prstGeom prst="rect">
                <a:avLst/>
              </a:prstGeom>
              <a:blipFill>
                <a:blip r:embed="rId4"/>
                <a:stretch>
                  <a:fillRect l="-205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8E78B3-23D7-3B45-810D-F0160F4E141E}"/>
                  </a:ext>
                </a:extLst>
              </p:cNvPr>
              <p:cNvSpPr txBox="1"/>
              <p:nvPr/>
            </p:nvSpPr>
            <p:spPr>
              <a:xfrm>
                <a:off x="609600" y="6072812"/>
                <a:ext cx="4453207" cy="4914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positive definite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8E78B3-23D7-3B45-810D-F0160F4E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6072812"/>
                <a:ext cx="4453207" cy="491417"/>
              </a:xfrm>
              <a:prstGeom prst="rect">
                <a:avLst/>
              </a:prstGeom>
              <a:blipFill>
                <a:blip r:embed="rId5"/>
                <a:stretch>
                  <a:fillRect l="-2849" t="-10000" r="-370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AF9B6B-3E3F-B248-BBB4-4FE23E5B3F9B}"/>
                  </a:ext>
                </a:extLst>
              </p:cNvPr>
              <p:cNvSpPr txBox="1"/>
              <p:nvPr/>
            </p:nvSpPr>
            <p:spPr>
              <a:xfrm>
                <a:off x="2667000" y="1178132"/>
                <a:ext cx="2760243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AF9B6B-3E3F-B248-BBB4-4FE23E5B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178132"/>
                <a:ext cx="2760243" cy="560666"/>
              </a:xfrm>
              <a:prstGeom prst="rect">
                <a:avLst/>
              </a:prstGeom>
              <a:blipFill>
                <a:blip r:embed="rId6"/>
                <a:stretch>
                  <a:fillRect l="-412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61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5C078F-BDFE-5D47-903F-F38D338D6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4419600" cy="1962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4FBB3-5F8C-6945-9865-F7F39B3F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481657"/>
            <a:ext cx="4800600" cy="1265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5DCD55-F8B7-1846-939E-8994AEF38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50"/>
          <a:stretch/>
        </p:blipFill>
        <p:spPr>
          <a:xfrm>
            <a:off x="2133600" y="2895600"/>
            <a:ext cx="5236210" cy="36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2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Example (1D)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CB879E-57E2-DC4E-9246-879DEAB1DAFD}"/>
                  </a:ext>
                </a:extLst>
              </p:cNvPr>
              <p:cNvSpPr/>
              <p:nvPr/>
            </p:nvSpPr>
            <p:spPr>
              <a:xfrm>
                <a:off x="300346" y="1043583"/>
                <a:ext cx="7249613" cy="1516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Consider the function </a:t>
                </a:r>
                <a14:m>
                  <m:oMath xmlns:m="http://schemas.openxmlformats.org/officeDocument/2006/math">
                    <m:r>
                      <a:rPr lang="en-US" sz="26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11 </m:t>
                        </m:r>
                        <m:r>
                          <a:rPr lang="en-US" sz="26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+40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Find the stationary point and check the sufficient condition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CB879E-57E2-DC4E-9246-879DEAB1D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46" y="1043583"/>
                <a:ext cx="7249613" cy="1516441"/>
              </a:xfrm>
              <a:prstGeom prst="rect">
                <a:avLst/>
              </a:prstGeom>
              <a:blipFill>
                <a:blip r:embed="rId3"/>
                <a:stretch>
                  <a:fillRect l="-1754" r="-5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6378E3-04F7-C046-8A92-A461760AA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3"/>
          <a:stretch/>
        </p:blipFill>
        <p:spPr>
          <a:xfrm>
            <a:off x="298071" y="2819400"/>
            <a:ext cx="46863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570BD-6F58-094D-8619-034B68774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48" y="3764576"/>
            <a:ext cx="3059752" cy="5605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2458EE-51E2-9440-9A45-EB11EE146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152" y="3664131"/>
            <a:ext cx="4572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7E87AC-813A-A742-8CF2-6856B594F0ED}"/>
                  </a:ext>
                </a:extLst>
              </p:cNvPr>
              <p:cNvSpPr/>
              <p:nvPr/>
            </p:nvSpPr>
            <p:spPr>
              <a:xfrm>
                <a:off x="273050" y="1143000"/>
                <a:ext cx="8500982" cy="133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Consider the function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+4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24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Find the stationary point and check the sufficient condition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7E87AC-813A-A742-8CF2-6856B594F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143000"/>
                <a:ext cx="8500982" cy="1330492"/>
              </a:xfrm>
              <a:prstGeom prst="rect">
                <a:avLst/>
              </a:prstGeom>
              <a:blipFill>
                <a:blip r:embed="rId3"/>
                <a:stretch>
                  <a:fillRect l="-1343" t="-943" b="-10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148">
            <a:extLst>
              <a:ext uri="{FF2B5EF4-FFF2-40B4-BE49-F238E27FC236}">
                <a16:creationId xmlns:a16="http://schemas.microsoft.com/office/drawing/2014/main" id="{F886CEC3-7307-D647-B954-103E16CBA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Example (ND)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5DF2D-B74A-7546-A6E3-8B4A38BDD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8"/>
          <a:stretch/>
        </p:blipFill>
        <p:spPr>
          <a:xfrm>
            <a:off x="1447800" y="2478041"/>
            <a:ext cx="5369759" cy="42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8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48">
            <a:extLst>
              <a:ext uri="{FF2B5EF4-FFF2-40B4-BE49-F238E27FC236}">
                <a16:creationId xmlns:a16="http://schemas.microsoft.com/office/drawing/2014/main" id="{4E19F01D-9FB4-324C-A266-6CD50182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44195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Times New Roman" pitchFamily="18" charset="0"/>
              </a:rPr>
              <a:t>Optimization in 1D: 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Golden Section Search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E29465-D482-5E40-9D52-E16A516F0998}"/>
                  </a:ext>
                </a:extLst>
              </p:cNvPr>
              <p:cNvSpPr/>
              <p:nvPr/>
            </p:nvSpPr>
            <p:spPr>
              <a:xfrm>
                <a:off x="273050" y="1604262"/>
                <a:ext cx="818515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Similar idea of bisection method for root finding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Needs to bracket the minimum inside an interval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Required the function to be unimodal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400" dirty="0"/>
                  <a:t> is unimodal on an interval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sz="2400" dirty="0"/>
                  <a:t>There is a unique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minimum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endParaRPr lang="en-US" sz="2400" dirty="0"/>
              </a:p>
              <a:p>
                <a:pPr marL="914400" lvl="1" indent="-4572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914400" lvl="1" indent="-4572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1371600" lvl="2" indent="-457200">
                  <a:buFont typeface="Wingdings" pitchFamily="2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E29465-D482-5E40-9D52-E16A516F0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604262"/>
                <a:ext cx="8185150" cy="4893647"/>
              </a:xfrm>
              <a:prstGeom prst="rect">
                <a:avLst/>
              </a:prstGeom>
              <a:blipFill>
                <a:blip r:embed="rId3"/>
                <a:stretch>
                  <a:fillRect l="-1240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1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A88D160-691E-9B40-B2EE-9FA981D60FB6}"/>
              </a:ext>
            </a:extLst>
          </p:cNvPr>
          <p:cNvGrpSpPr/>
          <p:nvPr/>
        </p:nvGrpSpPr>
        <p:grpSpPr>
          <a:xfrm>
            <a:off x="534131" y="756435"/>
            <a:ext cx="3717145" cy="3784688"/>
            <a:chOff x="393059" y="1333500"/>
            <a:chExt cx="3717145" cy="378468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68C9AE6-6F94-D44A-A059-2BE83BA60F64}"/>
                </a:ext>
              </a:extLst>
            </p:cNvPr>
            <p:cNvGrpSpPr/>
            <p:nvPr/>
          </p:nvGrpSpPr>
          <p:grpSpPr>
            <a:xfrm>
              <a:off x="697130" y="1333500"/>
              <a:ext cx="3048000" cy="2590800"/>
              <a:chOff x="5181600" y="2438400"/>
              <a:chExt cx="3048000" cy="25908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8E28BAF-0359-E54F-AC00-ED37931CD9A0}"/>
                  </a:ext>
                </a:extLst>
              </p:cNvPr>
              <p:cNvCxnSpPr/>
              <p:nvPr/>
            </p:nvCxnSpPr>
            <p:spPr>
              <a:xfrm>
                <a:off x="51816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7E04EA0-E609-7840-841F-C069F7275D7B}"/>
                  </a:ext>
                </a:extLst>
              </p:cNvPr>
              <p:cNvCxnSpPr/>
              <p:nvPr/>
            </p:nvCxnSpPr>
            <p:spPr>
              <a:xfrm>
                <a:off x="82296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327B9B1-1F82-114B-9AC4-43AF714674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81600" y="5029200"/>
                <a:ext cx="304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812EEDA-9A1E-4B4B-8D98-FE7296926781}"/>
                  </a:ext>
                </a:extLst>
              </p:cNvPr>
              <p:cNvCxnSpPr/>
              <p:nvPr/>
            </p:nvCxnSpPr>
            <p:spPr>
              <a:xfrm>
                <a:off x="62484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45795ED-26F3-2447-A193-5251CB5A96A5}"/>
                  </a:ext>
                </a:extLst>
              </p:cNvPr>
              <p:cNvCxnSpPr/>
              <p:nvPr/>
            </p:nvCxnSpPr>
            <p:spPr>
              <a:xfrm>
                <a:off x="71628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B9C26B-66ED-D244-BF65-D1C03D909C56}"/>
                </a:ext>
              </a:extLst>
            </p:cNvPr>
            <p:cNvCxnSpPr>
              <a:cxnSpLocks/>
            </p:cNvCxnSpPr>
            <p:nvPr/>
          </p:nvCxnSpPr>
          <p:spPr>
            <a:xfrm>
              <a:off x="697130" y="4000500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3C484EB-25D8-A640-B51E-D136DF6C2161}"/>
                </a:ext>
              </a:extLst>
            </p:cNvPr>
            <p:cNvCxnSpPr>
              <a:cxnSpLocks/>
            </p:cNvCxnSpPr>
            <p:nvPr/>
          </p:nvCxnSpPr>
          <p:spPr>
            <a:xfrm>
              <a:off x="3745130" y="4000500"/>
              <a:ext cx="0" cy="1028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5BFB4C2-3E09-824B-A779-48B42A55A25A}"/>
                </a:ext>
              </a:extLst>
            </p:cNvPr>
            <p:cNvCxnSpPr>
              <a:cxnSpLocks/>
            </p:cNvCxnSpPr>
            <p:nvPr/>
          </p:nvCxnSpPr>
          <p:spPr>
            <a:xfrm>
              <a:off x="697129" y="4573488"/>
              <a:ext cx="1958062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D1D249F-5153-F545-B4F2-B5C54E7D994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30" y="4000500"/>
              <a:ext cx="0" cy="495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231341C-6236-D740-B081-9DA3D64F1D87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29" y="4787443"/>
              <a:ext cx="19812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C26CFA5-757A-BF40-A221-1659DD58DC65}"/>
                    </a:ext>
                  </a:extLst>
                </p:cNvPr>
                <p:cNvSpPr txBox="1"/>
                <p:nvPr/>
              </p:nvSpPr>
              <p:spPr>
                <a:xfrm>
                  <a:off x="1143734" y="4611588"/>
                  <a:ext cx="1851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AC26CFA5-757A-BF40-A221-1659DD58D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34" y="4611588"/>
                  <a:ext cx="18517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2500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2FBC9F9F-7175-BD49-829F-CD7273A485A4}"/>
                    </a:ext>
                  </a:extLst>
                </p:cNvPr>
                <p:cNvSpPr txBox="1"/>
                <p:nvPr/>
              </p:nvSpPr>
              <p:spPr>
                <a:xfrm>
                  <a:off x="2655191" y="4841189"/>
                  <a:ext cx="1813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2FBC9F9F-7175-BD49-829F-CD7273A48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5191" y="4841189"/>
                  <a:ext cx="18139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666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8CAFDD3-1277-3541-B0B7-38C9CD756A3A}"/>
                    </a:ext>
                  </a:extLst>
                </p:cNvPr>
                <p:cNvSpPr txBox="1"/>
                <p:nvPr/>
              </p:nvSpPr>
              <p:spPr>
                <a:xfrm>
                  <a:off x="2150373" y="3968041"/>
                  <a:ext cx="1644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8CAFDD3-1277-3541-B0B7-38C9CD756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373" y="3968041"/>
                  <a:ext cx="16440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9FF7E5D-9503-344E-A982-4C4B81E8E0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9688" y="4000500"/>
              <a:ext cx="1" cy="649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8E9D177-24D6-BE41-9205-03BECFC77B0B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30" y="4210050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E2B74BA-378B-8144-B3E7-465C1F7378BE}"/>
                </a:ext>
              </a:extLst>
            </p:cNvPr>
            <p:cNvSpPr/>
            <p:nvPr/>
          </p:nvSpPr>
          <p:spPr>
            <a:xfrm>
              <a:off x="620929" y="1638300"/>
              <a:ext cx="152401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F4E95E5-FB08-434F-AFE4-07B109D9670A}"/>
                </a:ext>
              </a:extLst>
            </p:cNvPr>
            <p:cNvSpPr/>
            <p:nvPr/>
          </p:nvSpPr>
          <p:spPr>
            <a:xfrm>
              <a:off x="1687729" y="2933700"/>
              <a:ext cx="152401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B02C513-752C-E04C-B7E5-D85B1DFE7702}"/>
                </a:ext>
              </a:extLst>
            </p:cNvPr>
            <p:cNvSpPr/>
            <p:nvPr/>
          </p:nvSpPr>
          <p:spPr>
            <a:xfrm>
              <a:off x="3668929" y="1943100"/>
              <a:ext cx="152401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681AE81-E05F-FD4F-B3C4-192222CD6B60}"/>
                </a:ext>
              </a:extLst>
            </p:cNvPr>
            <p:cNvSpPr/>
            <p:nvPr/>
          </p:nvSpPr>
          <p:spPr>
            <a:xfrm>
              <a:off x="2593488" y="2490401"/>
              <a:ext cx="152401" cy="152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E167A4D-AFDA-FC4C-81FE-628815BC074C}"/>
                    </a:ext>
                  </a:extLst>
                </p:cNvPr>
                <p:cNvSpPr txBox="1"/>
                <p:nvPr/>
              </p:nvSpPr>
              <p:spPr>
                <a:xfrm>
                  <a:off x="448843" y="3828614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BE167A4D-AFDA-FC4C-81FE-628815BC0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43" y="3828614"/>
                  <a:ext cx="27449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696" r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DE06F8F-237B-6D4C-809F-7E7AA305F3BF}"/>
                    </a:ext>
                  </a:extLst>
                </p:cNvPr>
                <p:cNvSpPr txBox="1"/>
                <p:nvPr/>
              </p:nvSpPr>
              <p:spPr>
                <a:xfrm>
                  <a:off x="1515642" y="3894951"/>
                  <a:ext cx="279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DE06F8F-237B-6D4C-809F-7E7AA305F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5642" y="3894951"/>
                  <a:ext cx="27982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696" r="-434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94C4C9A-CA66-C043-AD57-7D6C0970E4C8}"/>
                    </a:ext>
                  </a:extLst>
                </p:cNvPr>
                <p:cNvSpPr txBox="1"/>
                <p:nvPr/>
              </p:nvSpPr>
              <p:spPr>
                <a:xfrm>
                  <a:off x="3778279" y="3862000"/>
                  <a:ext cx="279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94C4C9A-CA66-C043-AD57-7D6C0970E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279" y="3862000"/>
                  <a:ext cx="27982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043" r="-434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3600F5B-D605-1144-A8A7-AB44E36971B8}"/>
                    </a:ext>
                  </a:extLst>
                </p:cNvPr>
                <p:cNvSpPr txBox="1"/>
                <p:nvPr/>
              </p:nvSpPr>
              <p:spPr>
                <a:xfrm>
                  <a:off x="2682466" y="3904421"/>
                  <a:ext cx="279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3600F5B-D605-1144-A8A7-AB44E36971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466" y="3904421"/>
                  <a:ext cx="27982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696" r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DF01A9C-C8B4-894A-A376-6C1E226446B4}"/>
                    </a:ext>
                  </a:extLst>
                </p:cNvPr>
                <p:cNvSpPr txBox="1"/>
                <p:nvPr/>
              </p:nvSpPr>
              <p:spPr>
                <a:xfrm>
                  <a:off x="393059" y="1424344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DF01A9C-C8B4-894A-A376-6C1E22644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059" y="1424344"/>
                  <a:ext cx="274499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1739" t="-4348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001EAD5-B34C-E54A-AE90-1A49C22A8D63}"/>
                    </a:ext>
                  </a:extLst>
                </p:cNvPr>
                <p:cNvSpPr txBox="1"/>
                <p:nvPr/>
              </p:nvSpPr>
              <p:spPr>
                <a:xfrm>
                  <a:off x="1442749" y="2864331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001EAD5-B34C-E54A-AE90-1A49C22A8D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749" y="2864331"/>
                  <a:ext cx="27449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2727" t="-4545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4EDDDB3-EDF8-9443-8817-57543E0EFCEE}"/>
                    </a:ext>
                  </a:extLst>
                </p:cNvPr>
                <p:cNvSpPr txBox="1"/>
                <p:nvPr/>
              </p:nvSpPr>
              <p:spPr>
                <a:xfrm>
                  <a:off x="3835705" y="1818501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4EDDDB3-EDF8-9443-8817-57543E0EFC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705" y="1818501"/>
                  <a:ext cx="27449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1739" t="-4348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C7E56DD-B469-0B4C-934E-749A0B82DB20}"/>
                    </a:ext>
                  </a:extLst>
                </p:cNvPr>
                <p:cNvSpPr txBox="1"/>
                <p:nvPr/>
              </p:nvSpPr>
              <p:spPr>
                <a:xfrm>
                  <a:off x="2788096" y="2421184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C7E56DD-B469-0B4C-934E-749A0B82D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096" y="2421184"/>
                  <a:ext cx="27449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727" t="-4545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ABC22C-2144-9448-BB64-ACD1098FB082}"/>
                </a:ext>
              </a:extLst>
            </p:cNvPr>
            <p:cNvCxnSpPr>
              <a:cxnSpLocks/>
            </p:cNvCxnSpPr>
            <p:nvPr/>
          </p:nvCxnSpPr>
          <p:spPr>
            <a:xfrm>
              <a:off x="1763929" y="4621887"/>
              <a:ext cx="0" cy="331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69DAFE-9C30-6041-B405-AAAB14CF3A6E}"/>
              </a:ext>
            </a:extLst>
          </p:cNvPr>
          <p:cNvGrpSpPr/>
          <p:nvPr/>
        </p:nvGrpSpPr>
        <p:grpSpPr>
          <a:xfrm>
            <a:off x="4800600" y="762000"/>
            <a:ext cx="3717145" cy="3784688"/>
            <a:chOff x="4659528" y="1339065"/>
            <a:chExt cx="3717145" cy="3784688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F091082-8D82-BF4A-8355-2A54FFB237FE}"/>
                </a:ext>
              </a:extLst>
            </p:cNvPr>
            <p:cNvGrpSpPr/>
            <p:nvPr/>
          </p:nvGrpSpPr>
          <p:grpSpPr>
            <a:xfrm>
              <a:off x="4963599" y="1339065"/>
              <a:ext cx="3048000" cy="2590800"/>
              <a:chOff x="5181600" y="2438400"/>
              <a:chExt cx="3048000" cy="2590800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4CEA24E-34D6-294C-9867-5746D1DD8968}"/>
                  </a:ext>
                </a:extLst>
              </p:cNvPr>
              <p:cNvCxnSpPr/>
              <p:nvPr/>
            </p:nvCxnSpPr>
            <p:spPr>
              <a:xfrm>
                <a:off x="51816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5C078B1-290F-8940-A0ED-B99267434C21}"/>
                  </a:ext>
                </a:extLst>
              </p:cNvPr>
              <p:cNvCxnSpPr/>
              <p:nvPr/>
            </p:nvCxnSpPr>
            <p:spPr>
              <a:xfrm>
                <a:off x="82296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00E2B31-A0CB-5045-8A8C-8754D9B824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81600" y="5029200"/>
                <a:ext cx="3048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8B16F90-8656-5244-BBEC-DD22A0BB1C8D}"/>
                  </a:ext>
                </a:extLst>
              </p:cNvPr>
              <p:cNvCxnSpPr/>
              <p:nvPr/>
            </p:nvCxnSpPr>
            <p:spPr>
              <a:xfrm>
                <a:off x="62484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8BC3395-98D8-B94B-8F0E-70E3A07D7495}"/>
                  </a:ext>
                </a:extLst>
              </p:cNvPr>
              <p:cNvCxnSpPr/>
              <p:nvPr/>
            </p:nvCxnSpPr>
            <p:spPr>
              <a:xfrm>
                <a:off x="7162800" y="2438400"/>
                <a:ext cx="0" cy="25908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DC48955-F983-934B-A580-AC6FB679F83A}"/>
                </a:ext>
              </a:extLst>
            </p:cNvPr>
            <p:cNvCxnSpPr>
              <a:cxnSpLocks/>
            </p:cNvCxnSpPr>
            <p:nvPr/>
          </p:nvCxnSpPr>
          <p:spPr>
            <a:xfrm>
              <a:off x="4963599" y="4006065"/>
              <a:ext cx="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54FEFF-9FD0-2F42-BF73-805BB20F6C6E}"/>
                </a:ext>
              </a:extLst>
            </p:cNvPr>
            <p:cNvCxnSpPr>
              <a:cxnSpLocks/>
            </p:cNvCxnSpPr>
            <p:nvPr/>
          </p:nvCxnSpPr>
          <p:spPr>
            <a:xfrm>
              <a:off x="8011599" y="4006065"/>
              <a:ext cx="0" cy="1028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E3CFD10-CE4C-A948-B255-E2C6753FE19B}"/>
                </a:ext>
              </a:extLst>
            </p:cNvPr>
            <p:cNvCxnSpPr>
              <a:cxnSpLocks/>
            </p:cNvCxnSpPr>
            <p:nvPr/>
          </p:nvCxnSpPr>
          <p:spPr>
            <a:xfrm>
              <a:off x="4963598" y="4579053"/>
              <a:ext cx="1958062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2671706-ABFF-B54F-BAEF-FBBCC1AF998E}"/>
                </a:ext>
              </a:extLst>
            </p:cNvPr>
            <p:cNvCxnSpPr>
              <a:cxnSpLocks/>
            </p:cNvCxnSpPr>
            <p:nvPr/>
          </p:nvCxnSpPr>
          <p:spPr>
            <a:xfrm>
              <a:off x="6030399" y="4006065"/>
              <a:ext cx="0" cy="495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399B231-2FC6-7145-A839-E38477E623CA}"/>
                </a:ext>
              </a:extLst>
            </p:cNvPr>
            <p:cNvCxnSpPr>
              <a:cxnSpLocks/>
            </p:cNvCxnSpPr>
            <p:nvPr/>
          </p:nvCxnSpPr>
          <p:spPr>
            <a:xfrm>
              <a:off x="6030398" y="4793008"/>
              <a:ext cx="19812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4A8E679-8316-5C48-B50C-472FBC902C13}"/>
                    </a:ext>
                  </a:extLst>
                </p:cNvPr>
                <p:cNvSpPr txBox="1"/>
                <p:nvPr/>
              </p:nvSpPr>
              <p:spPr>
                <a:xfrm>
                  <a:off x="5410203" y="4617153"/>
                  <a:ext cx="1851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4A8E679-8316-5C48-B50C-472FBC902C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203" y="4617153"/>
                  <a:ext cx="18517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EF6FD8C-2681-2B4F-9E6F-FC69D49ACF62}"/>
                    </a:ext>
                  </a:extLst>
                </p:cNvPr>
                <p:cNvSpPr txBox="1"/>
                <p:nvPr/>
              </p:nvSpPr>
              <p:spPr>
                <a:xfrm>
                  <a:off x="6921660" y="4846754"/>
                  <a:ext cx="1813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EF6FD8C-2681-2B4F-9E6F-FC69D49AC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660" y="4846754"/>
                  <a:ext cx="181395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6667" r="-2666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FA8C619-8AF4-0E42-A54C-882F24673107}"/>
                    </a:ext>
                  </a:extLst>
                </p:cNvPr>
                <p:cNvSpPr txBox="1"/>
                <p:nvPr/>
              </p:nvSpPr>
              <p:spPr>
                <a:xfrm>
                  <a:off x="6416842" y="3973606"/>
                  <a:ext cx="1644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FA8C619-8AF4-0E42-A54C-882F24673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842" y="3973606"/>
                  <a:ext cx="16440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7EFC1F4-721F-F446-A844-B67B66315A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6157" y="4006065"/>
              <a:ext cx="1" cy="649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0187673-F276-A946-B313-C378326F357E}"/>
                </a:ext>
              </a:extLst>
            </p:cNvPr>
            <p:cNvCxnSpPr>
              <a:cxnSpLocks/>
            </p:cNvCxnSpPr>
            <p:nvPr/>
          </p:nvCxnSpPr>
          <p:spPr>
            <a:xfrm>
              <a:off x="6030399" y="4215615"/>
              <a:ext cx="9144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2030EBB-FDC7-6948-A90A-C626B583A1A9}"/>
                </a:ext>
              </a:extLst>
            </p:cNvPr>
            <p:cNvSpPr/>
            <p:nvPr/>
          </p:nvSpPr>
          <p:spPr>
            <a:xfrm>
              <a:off x="4887398" y="1643865"/>
              <a:ext cx="152401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CEC6037-413E-CC4B-A2E4-4F2CF823D7CB}"/>
                </a:ext>
              </a:extLst>
            </p:cNvPr>
            <p:cNvSpPr/>
            <p:nvPr/>
          </p:nvSpPr>
          <p:spPr>
            <a:xfrm>
              <a:off x="5954198" y="2939265"/>
              <a:ext cx="152401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D6D4D4A-F7B5-704F-AC9E-AA442D72BAD8}"/>
                </a:ext>
              </a:extLst>
            </p:cNvPr>
            <p:cNvSpPr/>
            <p:nvPr/>
          </p:nvSpPr>
          <p:spPr>
            <a:xfrm>
              <a:off x="7935398" y="1948665"/>
              <a:ext cx="152401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03511CD-40AC-724E-8532-E311CD9C6B30}"/>
                </a:ext>
              </a:extLst>
            </p:cNvPr>
            <p:cNvSpPr/>
            <p:nvPr/>
          </p:nvSpPr>
          <p:spPr>
            <a:xfrm>
              <a:off x="6868598" y="3380478"/>
              <a:ext cx="152401" cy="152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D273374-E3F3-5047-BB73-DBCFD6139BD0}"/>
                    </a:ext>
                  </a:extLst>
                </p:cNvPr>
                <p:cNvSpPr txBox="1"/>
                <p:nvPr/>
              </p:nvSpPr>
              <p:spPr>
                <a:xfrm>
                  <a:off x="4715312" y="3834179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3D273374-E3F3-5047-BB73-DBCFD6139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312" y="3834179"/>
                  <a:ext cx="274499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8696" r="-434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5956BAB-6241-9E4D-AB87-D0555C7D611D}"/>
                    </a:ext>
                  </a:extLst>
                </p:cNvPr>
                <p:cNvSpPr txBox="1"/>
                <p:nvPr/>
              </p:nvSpPr>
              <p:spPr>
                <a:xfrm>
                  <a:off x="5782111" y="3900516"/>
                  <a:ext cx="279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5956BAB-6241-9E4D-AB87-D0555C7D6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111" y="3900516"/>
                  <a:ext cx="27982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8696" r="-434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7EEFF26-0BF9-BD49-89FA-12D21D72F009}"/>
                    </a:ext>
                  </a:extLst>
                </p:cNvPr>
                <p:cNvSpPr txBox="1"/>
                <p:nvPr/>
              </p:nvSpPr>
              <p:spPr>
                <a:xfrm>
                  <a:off x="8044748" y="3867565"/>
                  <a:ext cx="279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97EEFF26-0BF9-BD49-89FA-12D21D72F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4748" y="3867565"/>
                  <a:ext cx="279820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8696" r="-4348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F8A5770-85D4-A54F-947E-FD11D2DEF9C1}"/>
                    </a:ext>
                  </a:extLst>
                </p:cNvPr>
                <p:cNvSpPr txBox="1"/>
                <p:nvPr/>
              </p:nvSpPr>
              <p:spPr>
                <a:xfrm>
                  <a:off x="6948935" y="3909986"/>
                  <a:ext cx="279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CF8A5770-85D4-A54F-947E-FD11D2DEF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935" y="3909986"/>
                  <a:ext cx="279820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8696" r="-434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4704F7F-B5E6-8749-B3D4-7E218FD77227}"/>
                    </a:ext>
                  </a:extLst>
                </p:cNvPr>
                <p:cNvSpPr txBox="1"/>
                <p:nvPr/>
              </p:nvSpPr>
              <p:spPr>
                <a:xfrm>
                  <a:off x="4659528" y="1429909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4704F7F-B5E6-8749-B3D4-7E218FD77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9528" y="1429909"/>
                  <a:ext cx="274499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1739" t="-9091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6527EDE-6C5C-724D-BD7E-36A2B7FE2405}"/>
                    </a:ext>
                  </a:extLst>
                </p:cNvPr>
                <p:cNvSpPr txBox="1"/>
                <p:nvPr/>
              </p:nvSpPr>
              <p:spPr>
                <a:xfrm>
                  <a:off x="5709218" y="2869896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16527EDE-6C5C-724D-BD7E-36A2B7FE2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9218" y="2869896"/>
                  <a:ext cx="274499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2727" t="-4348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8199B54-132A-1541-94E8-FC28904F15FA}"/>
                    </a:ext>
                  </a:extLst>
                </p:cNvPr>
                <p:cNvSpPr txBox="1"/>
                <p:nvPr/>
              </p:nvSpPr>
              <p:spPr>
                <a:xfrm>
                  <a:off x="8102174" y="1824066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8199B54-132A-1541-94E8-FC28904F1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174" y="1824066"/>
                  <a:ext cx="27449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1739" t="-952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78B0410-BDE1-E249-A12E-9BC8908D0E3F}"/>
                    </a:ext>
                  </a:extLst>
                </p:cNvPr>
                <p:cNvSpPr txBox="1"/>
                <p:nvPr/>
              </p:nvSpPr>
              <p:spPr>
                <a:xfrm>
                  <a:off x="7028350" y="3280678"/>
                  <a:ext cx="2744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B78B0410-BDE1-E249-A12E-9BC8908D0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8350" y="3280678"/>
                  <a:ext cx="274499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7391" t="-4348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4652465-A227-224F-A9A3-EC8B6EE60284}"/>
                </a:ext>
              </a:extLst>
            </p:cNvPr>
            <p:cNvCxnSpPr>
              <a:cxnSpLocks/>
            </p:cNvCxnSpPr>
            <p:nvPr/>
          </p:nvCxnSpPr>
          <p:spPr>
            <a:xfrm>
              <a:off x="6030398" y="4627452"/>
              <a:ext cx="0" cy="3311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A50F189-8899-2542-A397-05BAB106A2CA}"/>
                  </a:ext>
                </a:extLst>
              </p:cNvPr>
              <p:cNvSpPr/>
              <p:nvPr/>
            </p:nvSpPr>
            <p:spPr>
              <a:xfrm>
                <a:off x="1748212" y="4580919"/>
                <a:ext cx="924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A50F189-8899-2542-A397-05BAB106A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12" y="4580919"/>
                <a:ext cx="924163" cy="369332"/>
              </a:xfrm>
              <a:prstGeom prst="rect">
                <a:avLst/>
              </a:prstGeom>
              <a:blipFill>
                <a:blip r:embed="rId2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D153B1-5035-7941-985F-71230A91B32F}"/>
                  </a:ext>
                </a:extLst>
              </p:cNvPr>
              <p:cNvSpPr/>
              <p:nvPr/>
            </p:nvSpPr>
            <p:spPr>
              <a:xfrm>
                <a:off x="1564880" y="5107883"/>
                <a:ext cx="1277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5D153B1-5035-7941-985F-71230A91B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80" y="5107883"/>
                <a:ext cx="127791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018B035-64EF-EB47-B160-0F05F292D82D}"/>
                  </a:ext>
                </a:extLst>
              </p:cNvPr>
              <p:cNvSpPr/>
              <p:nvPr/>
            </p:nvSpPr>
            <p:spPr>
              <a:xfrm>
                <a:off x="6264032" y="4580919"/>
                <a:ext cx="9241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018B035-64EF-EB47-B160-0F05F292D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032" y="4580919"/>
                <a:ext cx="924164" cy="369332"/>
              </a:xfrm>
              <a:prstGeom prst="rect">
                <a:avLst/>
              </a:prstGeom>
              <a:blipFill>
                <a:blip r:embed="rId2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405DFF-906F-3B45-9BCA-B2D555DF312F}"/>
                  </a:ext>
                </a:extLst>
              </p:cNvPr>
              <p:cNvSpPr/>
              <p:nvPr/>
            </p:nvSpPr>
            <p:spPr>
              <a:xfrm>
                <a:off x="6080700" y="5107883"/>
                <a:ext cx="128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0405DFF-906F-3B45-9BCA-B2D555DF3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00" y="5107883"/>
                <a:ext cx="128323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FEC99C-9098-534E-B4BE-B53C1FAA136A}"/>
                  </a:ext>
                </a:extLst>
              </p:cNvPr>
              <p:cNvSpPr/>
              <p:nvPr/>
            </p:nvSpPr>
            <p:spPr>
              <a:xfrm>
                <a:off x="304800" y="5835596"/>
                <a:ext cx="844328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Such method would in general require 2 new function evaluations per iteration. How can we select the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 such that only one function evaluation is required?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4FEC99C-9098-534E-B4BE-B53C1FAA1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835596"/>
                <a:ext cx="8443281" cy="707886"/>
              </a:xfrm>
              <a:prstGeom prst="rect">
                <a:avLst/>
              </a:prstGeom>
              <a:blipFill>
                <a:blip r:embed="rId28"/>
                <a:stretch>
                  <a:fillRect l="-752"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02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8">
            <a:extLst>
              <a:ext uri="{FF2B5EF4-FFF2-40B4-BE49-F238E27FC236}">
                <a16:creationId xmlns:a16="http://schemas.microsoft.com/office/drawing/2014/main" id="{D8FB131A-8847-5341-91C6-916FB110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Golden Section Search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67B33-45F6-4C46-BBB7-81BDA0BB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3389022" cy="543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CB2B7-FFDC-C948-81BB-506D31DAE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52400"/>
            <a:ext cx="2634109" cy="658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8">
            <a:extLst>
              <a:ext uri="{FF2B5EF4-FFF2-40B4-BE49-F238E27FC236}">
                <a16:creationId xmlns:a16="http://schemas.microsoft.com/office/drawing/2014/main" id="{D8FB131A-8847-5341-91C6-916FB110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Golden Section Search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8A2B5-AC1A-344D-9014-C256CC5435B3}"/>
              </a:ext>
            </a:extLst>
          </p:cNvPr>
          <p:cNvSpPr txBox="1"/>
          <p:nvPr/>
        </p:nvSpPr>
        <p:spPr>
          <a:xfrm>
            <a:off x="6586300" y="74543"/>
            <a:ext cx="255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Demo: Golden Section Proportions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312B1D-F518-4644-AF8C-85C7086D7657}"/>
                  </a:ext>
                </a:extLst>
              </p:cNvPr>
              <p:cNvSpPr/>
              <p:nvPr/>
            </p:nvSpPr>
            <p:spPr>
              <a:xfrm>
                <a:off x="273050" y="1371600"/>
                <a:ext cx="8443281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What happens with the length of the interval after one iteration?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Or in general: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Hence the interval gets reduced by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sz="2000" b="1" dirty="0"/>
                  <a:t> </a:t>
                </a:r>
              </a:p>
              <a:p>
                <a:r>
                  <a:rPr lang="en-US" sz="2000" dirty="0"/>
                  <a:t>(for bisection method to solve nonlinear equations,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dirty="0"/>
                  <a:t>=0.5)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For recursion: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𝟔𝟏𝟖</m:t>
                      </m:r>
                    </m:oMath>
                  </m:oMathPara>
                </a14:m>
                <a:endParaRPr lang="en-US" sz="2000" b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2312B1D-F518-4644-AF8C-85C7086D7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371600"/>
                <a:ext cx="8443281" cy="4708981"/>
              </a:xfrm>
              <a:prstGeom prst="rect">
                <a:avLst/>
              </a:prstGeom>
              <a:blipFill>
                <a:blip r:embed="rId3"/>
                <a:stretch>
                  <a:fillRect l="-752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03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E615C6-CF22-FD4F-85F1-8CDF52AC6071}"/>
                  </a:ext>
                </a:extLst>
              </p:cNvPr>
              <p:cNvSpPr/>
              <p:nvPr/>
            </p:nvSpPr>
            <p:spPr>
              <a:xfrm>
                <a:off x="413619" y="1524000"/>
                <a:ext cx="8443281" cy="3626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Derivative free method!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Slow convergence:</a:t>
                </a:r>
              </a:p>
              <a:p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0.618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 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𝑙𝑖𝑛𝑒𝑎𝑟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𝑐𝑜𝑛𝑣𝑒𝑟𝑔𝑒𝑛𝑐𝑒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3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/>
                  <a:t>Only one function evaluation per iteration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E615C6-CF22-FD4F-85F1-8CDF52AC6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9" y="1524000"/>
                <a:ext cx="8443281" cy="3626121"/>
              </a:xfrm>
              <a:prstGeom prst="rect">
                <a:avLst/>
              </a:prstGeom>
              <a:blipFill>
                <a:blip r:embed="rId2"/>
                <a:stretch>
                  <a:fillRect l="-1504" t="-2448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148">
            <a:extLst>
              <a:ext uri="{FF2B5EF4-FFF2-40B4-BE49-F238E27FC236}">
                <a16:creationId xmlns:a16="http://schemas.microsoft.com/office/drawing/2014/main" id="{F964DDEA-7708-1145-BC0D-6AFC7CFF6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Golden Section Search </a:t>
            </a:r>
          </a:p>
        </p:txBody>
      </p:sp>
    </p:spTree>
    <p:extLst>
      <p:ext uri="{BB962C8B-B14F-4D97-AF65-F5344CB8AC3E}">
        <p14:creationId xmlns:p14="http://schemas.microsoft.com/office/powerpoint/2010/main" val="95428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86206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Times New Roman" pitchFamily="18" charset="0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 question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3C1BE-20C3-2F44-A65F-3910C7DE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49" y="1219200"/>
            <a:ext cx="8713752" cy="26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DD2B4-104D-C349-86B0-2D4E0820C14A}"/>
                  </a:ext>
                </a:extLst>
              </p:cNvPr>
              <p:cNvSpPr txBox="1"/>
              <p:nvPr/>
            </p:nvSpPr>
            <p:spPr>
              <a:xfrm>
                <a:off x="426645" y="1105263"/>
                <a:ext cx="8724420" cy="85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Goal: </a:t>
                </a:r>
                <a:r>
                  <a:rPr lang="en-US" sz="2400" dirty="0"/>
                  <a:t>Find the </a:t>
                </a:r>
                <a:r>
                  <a:rPr lang="en-US" sz="2400" b="1" dirty="0"/>
                  <a:t>minimizer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that minimizes the </a:t>
                </a:r>
                <a:r>
                  <a:rPr lang="en-US" sz="2400" b="1" dirty="0"/>
                  <a:t>objective (cost) function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DDD2B4-104D-C349-86B0-2D4E0820C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5" y="1105263"/>
                <a:ext cx="8724420" cy="857414"/>
              </a:xfrm>
              <a:prstGeom prst="rect">
                <a:avLst/>
              </a:prstGeom>
              <a:blipFill>
                <a:blip r:embed="rId3"/>
                <a:stretch>
                  <a:fillRect l="-1163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148">
            <a:extLst>
              <a:ext uri="{FF2B5EF4-FFF2-40B4-BE49-F238E27FC236}">
                <a16:creationId xmlns:a16="http://schemas.microsoft.com/office/drawing/2014/main" id="{2AB314B3-14A1-7F4B-8C52-07529A6FA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6FFB2-7E66-A048-A700-49CD18B5D55A}"/>
                  </a:ext>
                </a:extLst>
              </p:cNvPr>
              <p:cNvSpPr txBox="1"/>
              <p:nvPr/>
            </p:nvSpPr>
            <p:spPr>
              <a:xfrm>
                <a:off x="752475" y="2922064"/>
                <a:ext cx="2760243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6FFB2-7E66-A048-A700-49CD18B5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2922064"/>
                <a:ext cx="2760243" cy="560666"/>
              </a:xfrm>
              <a:prstGeom prst="rect">
                <a:avLst/>
              </a:prstGeom>
              <a:blipFill>
                <a:blip r:embed="rId4"/>
                <a:stretch>
                  <a:fillRect l="-411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A4155C-7FFE-084F-84FC-A31B704051C0}"/>
                  </a:ext>
                </a:extLst>
              </p:cNvPr>
              <p:cNvSpPr txBox="1"/>
              <p:nvPr/>
            </p:nvSpPr>
            <p:spPr>
              <a:xfrm>
                <a:off x="752475" y="5029200"/>
                <a:ext cx="2961388" cy="1483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	 </a:t>
                </a:r>
                <a:r>
                  <a:rPr lang="en-US" sz="3200" dirty="0" err="1"/>
                  <a:t>s.t.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/>
              </a:p>
              <a:p>
                <a:r>
                  <a:rPr lang="en-US" sz="2800" dirty="0"/>
                  <a:t>	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𝐡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A4155C-7FFE-084F-84FC-A31B7040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5029200"/>
                <a:ext cx="2961388" cy="1483996"/>
              </a:xfrm>
              <a:prstGeom prst="rect">
                <a:avLst/>
              </a:prstGeom>
              <a:blipFill>
                <a:blip r:embed="rId5"/>
                <a:stretch>
                  <a:fillRect l="-427" r="-341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48">
            <a:extLst>
              <a:ext uri="{FF2B5EF4-FFF2-40B4-BE49-F238E27FC236}">
                <a16:creationId xmlns:a16="http://schemas.microsoft.com/office/drawing/2014/main" id="{4408C5C6-2262-2246-983B-D8A1FC88C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55497"/>
            <a:ext cx="87244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000" dirty="0">
                <a:solidFill>
                  <a:schemeClr val="tx2"/>
                </a:solidFill>
                <a:latin typeface="Times New Roman" pitchFamily="18" charset="0"/>
              </a:rPr>
              <a:t>Unconstrained Optimization</a:t>
            </a:r>
          </a:p>
        </p:txBody>
      </p:sp>
      <p:sp>
        <p:nvSpPr>
          <p:cNvPr id="13" name="Text Box 148">
            <a:extLst>
              <a:ext uri="{FF2B5EF4-FFF2-40B4-BE49-F238E27FC236}">
                <a16:creationId xmlns:a16="http://schemas.microsoft.com/office/drawing/2014/main" id="{27C7A126-0037-DF49-8983-67C673DDF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55965"/>
            <a:ext cx="872442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000" dirty="0">
                <a:solidFill>
                  <a:schemeClr val="tx2"/>
                </a:solidFill>
                <a:latin typeface="Times New Roman" pitchFamily="18" charset="0"/>
              </a:rPr>
              <a:t>Constrained Optimization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9D6C9F-1996-8042-BC9C-6E0B88235861}"/>
              </a:ext>
            </a:extLst>
          </p:cNvPr>
          <p:cNvCxnSpPr/>
          <p:nvPr/>
        </p:nvCxnSpPr>
        <p:spPr>
          <a:xfrm>
            <a:off x="3886200" y="5771198"/>
            <a:ext cx="902655" cy="0"/>
          </a:xfrm>
          <a:prstGeom prst="straightConnector1">
            <a:avLst/>
          </a:prstGeom>
          <a:ln w="25400">
            <a:solidFill>
              <a:srgbClr val="007434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AB264-7F81-3843-AB59-5E06AA2EDEE3}"/>
              </a:ext>
            </a:extLst>
          </p:cNvPr>
          <p:cNvCxnSpPr/>
          <p:nvPr/>
        </p:nvCxnSpPr>
        <p:spPr>
          <a:xfrm>
            <a:off x="3886200" y="6324600"/>
            <a:ext cx="902655" cy="0"/>
          </a:xfrm>
          <a:prstGeom prst="straightConnector1">
            <a:avLst/>
          </a:prstGeom>
          <a:ln w="25400">
            <a:solidFill>
              <a:srgbClr val="007434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D5B1B4-65AE-7D4F-B73D-AE81E4AB2254}"/>
              </a:ext>
            </a:extLst>
          </p:cNvPr>
          <p:cNvSpPr txBox="1"/>
          <p:nvPr/>
        </p:nvSpPr>
        <p:spPr>
          <a:xfrm>
            <a:off x="4876800" y="55865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Equality constraints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EDE245-DBF0-6441-BEF3-593DC738F18A}"/>
              </a:ext>
            </a:extLst>
          </p:cNvPr>
          <p:cNvSpPr txBox="1"/>
          <p:nvPr/>
        </p:nvSpPr>
        <p:spPr>
          <a:xfrm>
            <a:off x="4876800" y="6096000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Inequality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205771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8">
            <a:extLst>
              <a:ext uri="{FF2B5EF4-FFF2-40B4-BE49-F238E27FC236}">
                <a16:creationId xmlns:a16="http://schemas.microsoft.com/office/drawing/2014/main" id="{D8FB131A-8847-5341-91C6-916FB110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5F34D8D-3B3C-E646-A7F7-E803F0CEAFD4}"/>
                  </a:ext>
                </a:extLst>
              </p:cNvPr>
              <p:cNvSpPr/>
              <p:nvPr/>
            </p:nvSpPr>
            <p:spPr>
              <a:xfrm>
                <a:off x="609600" y="2002677"/>
                <a:ext cx="7091878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5F34D8D-3B3C-E646-A7F7-E803F0CEA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02677"/>
                <a:ext cx="7091878" cy="613886"/>
              </a:xfrm>
              <a:prstGeom prst="rect">
                <a:avLst/>
              </a:prstGeom>
              <a:blipFill>
                <a:blip r:embed="rId2"/>
                <a:stretch>
                  <a:fillRect l="-717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7CBA83-DCAD-FE47-9FC4-A534735CCEDD}"/>
                  </a:ext>
                </a:extLst>
              </p:cNvPr>
              <p:cNvSpPr/>
              <p:nvPr/>
            </p:nvSpPr>
            <p:spPr>
              <a:xfrm>
                <a:off x="381001" y="1225847"/>
                <a:ext cx="861647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Using Taylor Expansion, we can approximate the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with a quadratic function about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7CBA83-DCAD-FE47-9FC4-A534735CC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225847"/>
                <a:ext cx="8616470" cy="830997"/>
              </a:xfrm>
              <a:prstGeom prst="rect">
                <a:avLst/>
              </a:prstGeom>
              <a:blipFill>
                <a:blip r:embed="rId3"/>
                <a:stretch>
                  <a:fillRect l="-1031" t="-6061" r="-103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CE2CE1F-8BB2-8E49-9E85-4C21FAF5231F}"/>
              </a:ext>
            </a:extLst>
          </p:cNvPr>
          <p:cNvSpPr/>
          <p:nvPr/>
        </p:nvSpPr>
        <p:spPr>
          <a:xfrm>
            <a:off x="381001" y="2640115"/>
            <a:ext cx="8229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And we want to find the minimum of the quadratic function using the first-order necessary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C7B7E6-8161-1541-9CF3-14FB00DBA25A}"/>
                  </a:ext>
                </a:extLst>
              </p:cNvPr>
              <p:cNvSpPr/>
              <p:nvPr/>
            </p:nvSpPr>
            <p:spPr>
              <a:xfrm>
                <a:off x="457200" y="3592718"/>
                <a:ext cx="15335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9C7B7E6-8161-1541-9CF3-14FB00DBA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92718"/>
                <a:ext cx="1533561" cy="461665"/>
              </a:xfrm>
              <a:prstGeom prst="rect">
                <a:avLst/>
              </a:prstGeom>
              <a:blipFill>
                <a:blip r:embed="rId4"/>
                <a:stretch>
                  <a:fillRect l="-826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FAD8F1-D2DE-F048-8489-57FD64E84BC8}"/>
                  </a:ext>
                </a:extLst>
              </p:cNvPr>
              <p:cNvSpPr/>
              <p:nvPr/>
            </p:nvSpPr>
            <p:spPr>
              <a:xfrm>
                <a:off x="2544834" y="3592717"/>
                <a:ext cx="41159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FAD8F1-D2DE-F048-8489-57FD64E84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834" y="3592717"/>
                <a:ext cx="4115999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FB5E707-21F6-0848-985A-7E1FABA11429}"/>
              </a:ext>
            </a:extLst>
          </p:cNvPr>
          <p:cNvSpPr/>
          <p:nvPr/>
        </p:nvSpPr>
        <p:spPr>
          <a:xfrm>
            <a:off x="1990761" y="3693289"/>
            <a:ext cx="5540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16E153-4C28-BB42-8F79-A84CAAEC3510}"/>
                  </a:ext>
                </a:extLst>
              </p:cNvPr>
              <p:cNvSpPr/>
              <p:nvPr/>
            </p:nvSpPr>
            <p:spPr>
              <a:xfrm>
                <a:off x="381001" y="4455289"/>
                <a:ext cx="19273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16E153-4C28-BB42-8F79-A84CAAEC3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4455289"/>
                <a:ext cx="1927387" cy="461665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F0492DD9-7290-5B41-91AE-7CDA53B0E238}"/>
              </a:ext>
            </a:extLst>
          </p:cNvPr>
          <p:cNvSpPr/>
          <p:nvPr/>
        </p:nvSpPr>
        <p:spPr>
          <a:xfrm>
            <a:off x="2438400" y="4571821"/>
            <a:ext cx="5540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7A0DB1-470A-DE49-82AB-05E9D15A3527}"/>
                  </a:ext>
                </a:extLst>
              </p:cNvPr>
              <p:cNvSpPr/>
              <p:nvPr/>
            </p:nvSpPr>
            <p:spPr>
              <a:xfrm>
                <a:off x="3122485" y="4185382"/>
                <a:ext cx="1898340" cy="873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7A0DB1-470A-DE49-82AB-05E9D15A3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485" y="4185382"/>
                <a:ext cx="1898340" cy="873829"/>
              </a:xfrm>
              <a:prstGeom prst="rect">
                <a:avLst/>
              </a:prstGeom>
              <a:blipFill>
                <a:blip r:embed="rId7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9E2673-201C-B947-82C3-DFC3485E57D7}"/>
                  </a:ext>
                </a:extLst>
              </p:cNvPr>
              <p:cNvSpPr/>
              <p:nvPr/>
            </p:nvSpPr>
            <p:spPr>
              <a:xfrm>
                <a:off x="378913" y="5188803"/>
                <a:ext cx="82295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Note that this is the same as the step for the Newton’s method to solve the nonlinear equation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9E2673-201C-B947-82C3-DFC3485E5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13" y="5188803"/>
                <a:ext cx="8229599" cy="830997"/>
              </a:xfrm>
              <a:prstGeom prst="rect">
                <a:avLst/>
              </a:prstGeom>
              <a:blipFill>
                <a:blip r:embed="rId8"/>
                <a:stretch>
                  <a:fillRect l="-107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5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8">
            <a:extLst>
              <a:ext uri="{FF2B5EF4-FFF2-40B4-BE49-F238E27FC236}">
                <a16:creationId xmlns:a16="http://schemas.microsoft.com/office/drawing/2014/main" id="{D8FB131A-8847-5341-91C6-916FB110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FEF3BE-90DE-5044-9896-F808B95E9FBA}"/>
                  </a:ext>
                </a:extLst>
              </p:cNvPr>
              <p:cNvSpPr/>
              <p:nvPr/>
            </p:nvSpPr>
            <p:spPr>
              <a:xfrm>
                <a:off x="381000" y="1219200"/>
                <a:ext cx="8229600" cy="483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Algorithm: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starting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guess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Convergence: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Typical quadratic convergence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Local convergence (start guess close to solution)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May fail to converge, or converge to a maximum or point of inflection</a:t>
                </a:r>
              </a:p>
              <a:p>
                <a:endParaRPr lang="en-US" sz="2800" b="1" dirty="0"/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FEF3BE-90DE-5044-9896-F808B95E9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8229600" cy="4832092"/>
              </a:xfrm>
              <a:prstGeom prst="rect">
                <a:avLst/>
              </a:prstGeom>
              <a:blipFill>
                <a:blip r:embed="rId2"/>
                <a:stretch>
                  <a:fillRect l="-1233"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83416AB-25F7-F54A-AE0E-3DCDC43DD612}"/>
              </a:ext>
            </a:extLst>
          </p:cNvPr>
          <p:cNvSpPr txBox="1"/>
          <p:nvPr/>
        </p:nvSpPr>
        <p:spPr>
          <a:xfrm>
            <a:off x="5638800" y="6019800"/>
            <a:ext cx="3304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Demo: ”Newton’s method in 1D”</a:t>
            </a:r>
          </a:p>
          <a:p>
            <a:r>
              <a:rPr lang="en-US" dirty="0"/>
              <a:t>And “Newton’s method Initial Guess”</a:t>
            </a:r>
          </a:p>
        </p:txBody>
      </p:sp>
    </p:spTree>
    <p:extLst>
      <p:ext uri="{BB962C8B-B14F-4D97-AF65-F5344CB8AC3E}">
        <p14:creationId xmlns:p14="http://schemas.microsoft.com/office/powerpoint/2010/main" val="314737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>
            <a:extLst>
              <a:ext uri="{FF2B5EF4-FFF2-40B4-BE49-F238E27FC236}">
                <a16:creationId xmlns:a16="http://schemas.microsoft.com/office/drawing/2014/main" id="{017B58E5-0073-6B4F-8F82-E44D07364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04" y="304800"/>
            <a:ext cx="93117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Times New Roman" pitchFamily="18" charset="0"/>
              </a:rPr>
              <a:t>Newton’s Method (Graphical Representation)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47E86C-4E4D-EF47-B060-69D0AF90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1" y="1295400"/>
            <a:ext cx="6096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DA34-0BA6-E142-9974-D6C3B61A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792162"/>
          </a:xfrm>
        </p:spPr>
        <p:txBody>
          <a:bodyPr/>
          <a:lstStyle/>
          <a:p>
            <a:r>
              <a:rPr lang="en-US" dirty="0" err="1"/>
              <a:t>Iclicker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4A3FBB-4B8C-514C-AA5C-2755BC3225F8}"/>
                  </a:ext>
                </a:extLst>
              </p:cNvPr>
              <p:cNvSpPr/>
              <p:nvPr/>
            </p:nvSpPr>
            <p:spPr>
              <a:xfrm>
                <a:off x="457200" y="1219200"/>
                <a:ext cx="8378952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Consider the function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+5 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+40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If we use the initial 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, what would be the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after one iteration of the Newton’s method?</a:t>
                </a:r>
              </a:p>
              <a:p>
                <a:endParaRPr lang="en-US" sz="240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.852</m:t>
                    </m:r>
                  </m:oMath>
                </a14:m>
                <a:endParaRPr lang="en-US" sz="2400" b="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1.147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3.173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0.827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lphaUcParenR"/>
                </a:pPr>
                <a:r>
                  <a:rPr lang="en-US" sz="2400" dirty="0"/>
                  <a:t>NOTA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4A3FBB-4B8C-514C-AA5C-2755BC322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9200"/>
                <a:ext cx="8378952" cy="3785652"/>
              </a:xfrm>
              <a:prstGeom prst="rect">
                <a:avLst/>
              </a:prstGeom>
              <a:blipFill>
                <a:blip r:embed="rId3"/>
                <a:stretch>
                  <a:fillRect l="-1212" t="-1342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429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 dirty="0">
                <a:solidFill>
                  <a:schemeClr val="tx2"/>
                </a:solidFill>
                <a:latin typeface="Times New Roman" pitchFamily="18" charset="0"/>
              </a:rPr>
              <a:t>Optimization in ND: 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Steepest Descent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91A062-A0CC-9241-9A4D-7DB6B4B505CD}"/>
                  </a:ext>
                </a:extLst>
              </p:cNvPr>
              <p:cNvSpPr txBox="1"/>
              <p:nvPr/>
            </p:nvSpPr>
            <p:spPr>
              <a:xfrm>
                <a:off x="273050" y="1799055"/>
                <a:ext cx="391795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a function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 at a point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, the function will decrease its value in the direction of steepest descent: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91A062-A0CC-9241-9A4D-7DB6B4B5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799055"/>
                <a:ext cx="3917950" cy="2246769"/>
              </a:xfrm>
              <a:prstGeom prst="rect">
                <a:avLst/>
              </a:prstGeom>
              <a:blipFill>
                <a:blip r:embed="rId3"/>
                <a:stretch>
                  <a:fillRect l="-3236" t="-2809" r="-3236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B4DF3BD-3CF5-2248-9B67-D97EB96D4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969" y="2132643"/>
            <a:ext cx="4554904" cy="4404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505472-337B-7948-A742-ECD986BAE196}"/>
                  </a:ext>
                </a:extLst>
              </p:cNvPr>
              <p:cNvSpPr/>
              <p:nvPr/>
            </p:nvSpPr>
            <p:spPr>
              <a:xfrm>
                <a:off x="4437932" y="1608802"/>
                <a:ext cx="4509120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505472-337B-7948-A742-ECD986BAE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32" y="1608802"/>
                <a:ext cx="4509120" cy="470000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D42D32B-F0CF-BD46-8935-B69046A222B3}"/>
              </a:ext>
            </a:extLst>
          </p:cNvPr>
          <p:cNvSpPr txBox="1"/>
          <p:nvPr/>
        </p:nvSpPr>
        <p:spPr>
          <a:xfrm>
            <a:off x="273050" y="4362080"/>
            <a:ext cx="39179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Iclicker</a:t>
            </a:r>
            <a:r>
              <a:rPr lang="en-US" sz="2800" i="1" dirty="0"/>
              <a:t> question:</a:t>
            </a:r>
          </a:p>
          <a:p>
            <a:r>
              <a:rPr lang="en-US" sz="2800" dirty="0"/>
              <a:t>What is the steepest descent direction?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829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Steepest Descent Method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DF3BD-3CF5-2248-9B67-D97EB96D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969" y="2132643"/>
            <a:ext cx="4554904" cy="4404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505472-337B-7948-A742-ECD986BAE196}"/>
                  </a:ext>
                </a:extLst>
              </p:cNvPr>
              <p:cNvSpPr/>
              <p:nvPr/>
            </p:nvSpPr>
            <p:spPr>
              <a:xfrm>
                <a:off x="4437932" y="1608802"/>
                <a:ext cx="4509120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505472-337B-7948-A742-ECD986BAE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32" y="1608802"/>
                <a:ext cx="4509120" cy="470000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D42D32B-F0CF-BD46-8935-B69046A222B3}"/>
              </a:ext>
            </a:extLst>
          </p:cNvPr>
          <p:cNvSpPr txBox="1"/>
          <p:nvPr/>
        </p:nvSpPr>
        <p:spPr>
          <a:xfrm>
            <a:off x="296496" y="1143000"/>
            <a:ext cx="3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 with initial guess: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7D0CE-0950-794C-BFF8-7EA9D24D444F}"/>
                  </a:ext>
                </a:extLst>
              </p:cNvPr>
              <p:cNvSpPr txBox="1"/>
              <p:nvPr/>
            </p:nvSpPr>
            <p:spPr>
              <a:xfrm>
                <a:off x="457200" y="1694355"/>
                <a:ext cx="1184362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7D0CE-0950-794C-BFF8-7EA9D24D4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94355"/>
                <a:ext cx="1184362" cy="615810"/>
              </a:xfrm>
              <a:prstGeom prst="rect">
                <a:avLst/>
              </a:prstGeom>
              <a:blipFill>
                <a:blip r:embed="rId4"/>
                <a:stretch>
                  <a:fillRect l="-322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CE3F7EB-CAFD-B947-9FF1-1DD992C45821}"/>
              </a:ext>
            </a:extLst>
          </p:cNvPr>
          <p:cNvSpPr txBox="1"/>
          <p:nvPr/>
        </p:nvSpPr>
        <p:spPr>
          <a:xfrm>
            <a:off x="273050" y="2433931"/>
            <a:ext cx="3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Check the update: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379B8-47F0-914F-A5E1-20545A4F7251}"/>
                  </a:ext>
                </a:extLst>
              </p:cNvPr>
              <p:cNvSpPr txBox="1"/>
              <p:nvPr/>
            </p:nvSpPr>
            <p:spPr>
              <a:xfrm>
                <a:off x="457199" y="3182953"/>
                <a:ext cx="2432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7379B8-47F0-914F-A5E1-20545A4F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182953"/>
                <a:ext cx="2432461" cy="369332"/>
              </a:xfrm>
              <a:prstGeom prst="rect">
                <a:avLst/>
              </a:prstGeom>
              <a:blipFill>
                <a:blip r:embed="rId5"/>
                <a:stretch>
                  <a:fillRect l="-156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C10D94-5702-6943-B9BE-A9C1C186186A}"/>
                  </a:ext>
                </a:extLst>
              </p:cNvPr>
              <p:cNvSpPr/>
              <p:nvPr/>
            </p:nvSpPr>
            <p:spPr>
              <a:xfrm>
                <a:off x="349651" y="3728090"/>
                <a:ext cx="2973250" cy="805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C10D94-5702-6943-B9BE-A9C1C1861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51" y="3728090"/>
                <a:ext cx="2973250" cy="80567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CC50F8-76E3-2E4F-9F4A-DEE5EDED00A6}"/>
                  </a:ext>
                </a:extLst>
              </p:cNvPr>
              <p:cNvSpPr/>
              <p:nvPr/>
            </p:nvSpPr>
            <p:spPr>
              <a:xfrm>
                <a:off x="349651" y="4724805"/>
                <a:ext cx="3198120" cy="708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6CC50F8-76E3-2E4F-9F4A-DEE5EDED0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51" y="4724805"/>
                <a:ext cx="3198120" cy="708143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E59F7C6-91D0-7F48-807B-7CD229EB02DB}"/>
              </a:ext>
            </a:extLst>
          </p:cNvPr>
          <p:cNvSpPr txBox="1"/>
          <p:nvPr/>
        </p:nvSpPr>
        <p:spPr>
          <a:xfrm>
            <a:off x="263672" y="5623993"/>
            <a:ext cx="391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far along the gradient direction should we go?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2095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Steepest Descent Method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DF3BD-3CF5-2248-9B67-D97EB96D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69" y="2132643"/>
            <a:ext cx="4554904" cy="4404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505472-337B-7948-A742-ECD986BAE196}"/>
                  </a:ext>
                </a:extLst>
              </p:cNvPr>
              <p:cNvSpPr/>
              <p:nvPr/>
            </p:nvSpPr>
            <p:spPr>
              <a:xfrm>
                <a:off x="4437932" y="1608802"/>
                <a:ext cx="4509120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505472-337B-7948-A742-ECD986BAE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32" y="1608802"/>
                <a:ext cx="4509120" cy="470000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10D2BA-AE96-2F43-9F02-211FDFDFA00D}"/>
                  </a:ext>
                </a:extLst>
              </p:cNvPr>
              <p:cNvSpPr/>
              <p:nvPr/>
            </p:nvSpPr>
            <p:spPr>
              <a:xfrm>
                <a:off x="152400" y="1371600"/>
                <a:ext cx="38100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Update the variable with: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How far along the gradient should we go? What is the “best size”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b="1" dirty="0"/>
              </a:p>
              <a:p>
                <a:pPr marL="457200" indent="-457200">
                  <a:buAutoNum type="alphaUcParenR"/>
                </a:pPr>
                <a:r>
                  <a:rPr lang="en-US" sz="2400" dirty="0"/>
                  <a:t>0</a:t>
                </a:r>
              </a:p>
              <a:p>
                <a:pPr marL="457200" indent="-457200">
                  <a:buAutoNum type="alphaUcParenR"/>
                </a:pPr>
                <a:r>
                  <a:rPr lang="en-US" sz="2400" dirty="0"/>
                  <a:t>0.5</a:t>
                </a:r>
              </a:p>
              <a:p>
                <a:pPr marL="457200" indent="-457200">
                  <a:buAutoNum type="alphaUcParenR"/>
                </a:pPr>
                <a:r>
                  <a:rPr lang="en-US" sz="2400" dirty="0"/>
                  <a:t>1</a:t>
                </a:r>
              </a:p>
              <a:p>
                <a:pPr marL="457200" indent="-457200">
                  <a:buAutoNum type="alphaUcParenR"/>
                </a:pPr>
                <a:r>
                  <a:rPr lang="en-US" sz="2400" dirty="0"/>
                  <a:t>2</a:t>
                </a:r>
              </a:p>
              <a:p>
                <a:pPr marL="457200" indent="-457200">
                  <a:buAutoNum type="alphaUcParenR"/>
                </a:pPr>
                <a:r>
                  <a:rPr lang="en-US" sz="2400" dirty="0"/>
                  <a:t>Cannot be determined</a:t>
                </a:r>
              </a:p>
              <a:p>
                <a:pPr marL="457200" indent="-457200">
                  <a:buAutoNum type="alphaUcParenR"/>
                </a:pPr>
                <a:endParaRPr lang="en-US" sz="2400" b="1" dirty="0"/>
              </a:p>
              <a:p>
                <a:pPr marL="457200" indent="-457200">
                  <a:buAutoNum type="alphaUcParenR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710D2BA-AE96-2F43-9F02-211FDFDFA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71600"/>
                <a:ext cx="3810000" cy="5262979"/>
              </a:xfrm>
              <a:prstGeom prst="rect">
                <a:avLst/>
              </a:prstGeom>
              <a:blipFill>
                <a:blip r:embed="rId5"/>
                <a:stretch>
                  <a:fillRect l="-2667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845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B3613-5297-F146-8C7E-BBA71828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7200"/>
            <a:ext cx="6152096" cy="58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6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Steepest Descent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91A062-A0CC-9241-9A4D-7DB6B4B505CD}"/>
                  </a:ext>
                </a:extLst>
              </p:cNvPr>
              <p:cNvSpPr txBox="1"/>
              <p:nvPr/>
            </p:nvSpPr>
            <p:spPr>
              <a:xfrm>
                <a:off x="273050" y="1219200"/>
                <a:ext cx="8724420" cy="5040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Algorithm:</a:t>
                </a:r>
              </a:p>
              <a:p>
                <a:endParaRPr lang="en-US" sz="2800" dirty="0"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Initial guess: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Evaluate: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endParaRPr lang="en-US" sz="2800" b="1" dirty="0"/>
              </a:p>
              <a:p>
                <a:r>
                  <a:rPr lang="en-US" sz="2800" dirty="0"/>
                  <a:t>Perform a line search to obtain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(for example, Golden Section Search)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2800" b="1" dirty="0"/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91A062-A0CC-9241-9A4D-7DB6B4B50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19200"/>
                <a:ext cx="8724420" cy="5040482"/>
              </a:xfrm>
              <a:prstGeom prst="rect">
                <a:avLst/>
              </a:prstGeom>
              <a:blipFill>
                <a:blip r:embed="rId3"/>
                <a:stretch>
                  <a:fillRect l="-1456" t="-1511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17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0154A3-8FD5-8D49-B90B-C728C36A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8600"/>
            <a:ext cx="5410200" cy="64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48">
            <a:extLst>
              <a:ext uri="{FF2B5EF4-FFF2-40B4-BE49-F238E27FC236}">
                <a16:creationId xmlns:a16="http://schemas.microsoft.com/office/drawing/2014/main" id="{2AB314B3-14A1-7F4B-8C52-07529A6FA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6FFB2-7E66-A048-A700-49CD18B5D55A}"/>
                  </a:ext>
                </a:extLst>
              </p:cNvPr>
              <p:cNvSpPr txBox="1"/>
              <p:nvPr/>
            </p:nvSpPr>
            <p:spPr>
              <a:xfrm>
                <a:off x="577850" y="1857609"/>
                <a:ext cx="2808333" cy="563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96FFB2-7E66-A048-A700-49CD18B5D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" y="1857609"/>
                <a:ext cx="2808333" cy="563424"/>
              </a:xfrm>
              <a:prstGeom prst="rect">
                <a:avLst/>
              </a:prstGeom>
              <a:blipFill>
                <a:blip r:embed="rId3"/>
                <a:stretch>
                  <a:fillRect l="-40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AB3533-D19B-034F-BAE5-0D6B28223E22}"/>
                  </a:ext>
                </a:extLst>
              </p:cNvPr>
              <p:cNvSpPr txBox="1"/>
              <p:nvPr/>
            </p:nvSpPr>
            <p:spPr>
              <a:xfrm>
                <a:off x="273050" y="1143000"/>
                <a:ext cx="872442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What if we are looking for a</a:t>
                </a:r>
                <a:r>
                  <a:rPr lang="en-US" sz="2400" dirty="0"/>
                  <a:t> </a:t>
                </a:r>
                <a:r>
                  <a:rPr lang="en-US" sz="2400" b="1" dirty="0"/>
                  <a:t>maximizer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can instead solve the minimization problem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What if constraint is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What if method only has inequality constraints?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AB3533-D19B-034F-BAE5-0D6B28223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143000"/>
                <a:ext cx="8724420" cy="4524315"/>
              </a:xfrm>
              <a:prstGeom prst="rect">
                <a:avLst/>
              </a:prstGeom>
              <a:blipFill>
                <a:blip r:embed="rId4"/>
                <a:stretch>
                  <a:fillRect l="-116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54B448-B7A1-074C-9F9B-9A03D1B224C5}"/>
                  </a:ext>
                </a:extLst>
              </p:cNvPr>
              <p:cNvSpPr txBox="1"/>
              <p:nvPr/>
            </p:nvSpPr>
            <p:spPr>
              <a:xfrm>
                <a:off x="468043" y="3352852"/>
                <a:ext cx="3266279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54B448-B7A1-074C-9F9B-9A03D1B22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43" y="3352852"/>
                <a:ext cx="3266279" cy="560666"/>
              </a:xfrm>
              <a:prstGeom prst="rect">
                <a:avLst/>
              </a:prstGeom>
              <a:blipFill>
                <a:blip r:embed="rId5"/>
                <a:stretch>
                  <a:fillRect l="-3488" r="-348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399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Steepest Descent Method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91A062-A0CC-9241-9A4D-7DB6B4B505CD}"/>
              </a:ext>
            </a:extLst>
          </p:cNvPr>
          <p:cNvSpPr txBox="1"/>
          <p:nvPr/>
        </p:nvSpPr>
        <p:spPr>
          <a:xfrm>
            <a:off x="235527" y="1219200"/>
            <a:ext cx="3574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Demo: </a:t>
            </a:r>
            <a:r>
              <a:rPr lang="en-US" sz="2800" dirty="0"/>
              <a:t>Steepest Descent</a:t>
            </a:r>
          </a:p>
          <a:p>
            <a:endParaRPr lang="en-US" sz="2800" b="1" dirty="0"/>
          </a:p>
          <a:p>
            <a:r>
              <a:rPr lang="en-US" sz="2800" b="1" dirty="0"/>
              <a:t>Convergence: </a:t>
            </a:r>
            <a:r>
              <a:rPr lang="en-US" sz="2800" dirty="0"/>
              <a:t>linear</a:t>
            </a:r>
          </a:p>
          <a:p>
            <a:endParaRPr lang="en-US" sz="2800" dirty="0">
              <a:ea typeface="Cambria Math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44F9B-43BE-F544-85A0-C57DD3A9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54" y="1371600"/>
            <a:ext cx="5276345" cy="5020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0FECC-ADA8-134F-9645-1504A36E5C15}"/>
              </a:ext>
            </a:extLst>
          </p:cNvPr>
          <p:cNvSpPr txBox="1"/>
          <p:nvPr/>
        </p:nvSpPr>
        <p:spPr>
          <a:xfrm>
            <a:off x="6477000" y="6356831"/>
            <a:ext cx="236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Demo: ”Steepest Descent”</a:t>
            </a:r>
          </a:p>
        </p:txBody>
      </p:sp>
    </p:spTree>
    <p:extLst>
      <p:ext uri="{BB962C8B-B14F-4D97-AF65-F5344CB8AC3E}">
        <p14:creationId xmlns:p14="http://schemas.microsoft.com/office/powerpoint/2010/main" val="3446621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Times New Roman" pitchFamily="18" charset="0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 question: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3D2167-3850-B649-841A-E08336EBFD35}"/>
                  </a:ext>
                </a:extLst>
              </p:cNvPr>
              <p:cNvSpPr/>
              <p:nvPr/>
            </p:nvSpPr>
            <p:spPr>
              <a:xfrm>
                <a:off x="437745" y="1149577"/>
                <a:ext cx="8616470" cy="3323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/>
                  <a:t>Consider minimizing the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000" b="0" dirty="0"/>
              </a:p>
              <a:p>
                <a:endParaRPr lang="en-US" sz="3000" b="0" dirty="0"/>
              </a:p>
              <a:p>
                <a:r>
                  <a:rPr lang="en-US" sz="3000" dirty="0"/>
                  <a:t>Given the initial guess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3000" dirty="0"/>
              </a:p>
              <a:p>
                <a:endParaRPr lang="en-US" sz="3000" dirty="0"/>
              </a:p>
              <a:p>
                <a:r>
                  <a:rPr lang="en-US" sz="3000" dirty="0"/>
                  <a:t>what is the direction of the first step of gradient descent?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3D2167-3850-B649-841A-E08336EBF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5" y="1149577"/>
                <a:ext cx="8616470" cy="3323987"/>
              </a:xfrm>
              <a:prstGeom prst="rect">
                <a:avLst/>
              </a:prstGeom>
              <a:blipFill>
                <a:blip r:embed="rId3"/>
                <a:stretch>
                  <a:fillRect l="-1471" t="-2290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171B0A-2854-E54B-B158-BD964294C0BB}"/>
                  </a:ext>
                </a:extLst>
              </p:cNvPr>
              <p:cNvSpPr/>
              <p:nvPr/>
            </p:nvSpPr>
            <p:spPr>
              <a:xfrm>
                <a:off x="437745" y="4610455"/>
                <a:ext cx="1614994" cy="869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61</m:t>
                              </m:r>
                            </m:e>
                          </m:mr>
                          <m:m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171B0A-2854-E54B-B158-BD964294C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5" y="4610455"/>
                <a:ext cx="1614994" cy="869854"/>
              </a:xfrm>
              <a:prstGeom prst="rect">
                <a:avLst/>
              </a:prstGeom>
              <a:blipFill>
                <a:blip r:embed="rId4"/>
                <a:stretch>
                  <a:fillRect l="-775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57A897-88DD-1F4C-AED2-A1C330E617DF}"/>
                  </a:ext>
                </a:extLst>
              </p:cNvPr>
              <p:cNvSpPr/>
              <p:nvPr/>
            </p:nvSpPr>
            <p:spPr>
              <a:xfrm>
                <a:off x="437745" y="5625542"/>
                <a:ext cx="1581330" cy="85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B)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61</m:t>
                              </m:r>
                            </m:e>
                          </m:mr>
                          <m:m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57A897-88DD-1F4C-AED2-A1C330E61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5" y="5625542"/>
                <a:ext cx="1581330" cy="859146"/>
              </a:xfrm>
              <a:prstGeom prst="rect">
                <a:avLst/>
              </a:prstGeom>
              <a:blipFill>
                <a:blip r:embed="rId5"/>
                <a:stretch>
                  <a:fillRect l="-793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4F92F3-4B4F-424F-94FB-5E484F9B89BB}"/>
                  </a:ext>
                </a:extLst>
              </p:cNvPr>
              <p:cNvSpPr/>
              <p:nvPr/>
            </p:nvSpPr>
            <p:spPr>
              <a:xfrm>
                <a:off x="2895600" y="4610455"/>
                <a:ext cx="1836208" cy="85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C)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94F92F3-4B4F-424F-94FB-5E484F9B8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610455"/>
                <a:ext cx="1836208" cy="859146"/>
              </a:xfrm>
              <a:prstGeom prst="rect">
                <a:avLst/>
              </a:prstGeom>
              <a:blipFill>
                <a:blip r:embed="rId6"/>
                <a:stretch>
                  <a:fillRect l="-8276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FBA1166-55F5-6649-8260-A6E6B0570672}"/>
                  </a:ext>
                </a:extLst>
              </p:cNvPr>
              <p:cNvSpPr/>
              <p:nvPr/>
            </p:nvSpPr>
            <p:spPr>
              <a:xfrm>
                <a:off x="2895600" y="5625542"/>
                <a:ext cx="1855444" cy="859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D)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121</m:t>
                              </m:r>
                            </m:e>
                          </m:mr>
                          <m:m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FBA1166-55F5-6649-8260-A6E6B0570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625542"/>
                <a:ext cx="1855444" cy="859146"/>
              </a:xfrm>
              <a:prstGeom prst="rect">
                <a:avLst/>
              </a:prstGeom>
              <a:blipFill>
                <a:blip r:embed="rId7"/>
                <a:stretch>
                  <a:fillRect l="-8219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58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BEE9C5C7-7632-0C4B-92E2-DCB40AEE5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55943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AE146A-7D23-B14A-BABD-DF52B9C08CB0}"/>
                  </a:ext>
                </a:extLst>
              </p:cNvPr>
              <p:cNvSpPr/>
              <p:nvPr/>
            </p:nvSpPr>
            <p:spPr>
              <a:xfrm>
                <a:off x="565820" y="1905595"/>
                <a:ext cx="679077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AE146A-7D23-B14A-BABD-DF52B9C08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0" y="1905595"/>
                <a:ext cx="6790770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791A429-6AAA-304F-A5FA-5C8F34D2D8BF}"/>
              </a:ext>
            </a:extLst>
          </p:cNvPr>
          <p:cNvSpPr/>
          <p:nvPr/>
        </p:nvSpPr>
        <p:spPr>
          <a:xfrm>
            <a:off x="381001" y="1396737"/>
            <a:ext cx="8616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Using Taylor Expansion, we build the approximation: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CF0EE7-776E-CE49-8DE2-1ACFEA00B1AF}"/>
                  </a:ext>
                </a:extLst>
              </p:cNvPr>
              <p:cNvSpPr/>
              <p:nvPr/>
            </p:nvSpPr>
            <p:spPr>
              <a:xfrm>
                <a:off x="381001" y="2811005"/>
                <a:ext cx="8229599" cy="851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And we want to find the minimum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so we enforce the first-order necessary condition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CF0EE7-776E-CE49-8DE2-1ACFEA00B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2811005"/>
                <a:ext cx="8229599" cy="851772"/>
              </a:xfrm>
              <a:prstGeom prst="rect">
                <a:avLst/>
              </a:prstGeom>
              <a:blipFill>
                <a:blip r:embed="rId4"/>
                <a:stretch>
                  <a:fillRect l="-1079"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C7C1DD-B028-8045-900A-A4299FDD4E24}"/>
                  </a:ext>
                </a:extLst>
              </p:cNvPr>
              <p:cNvSpPr/>
              <p:nvPr/>
            </p:nvSpPr>
            <p:spPr>
              <a:xfrm>
                <a:off x="1556111" y="3819206"/>
                <a:ext cx="1594732" cy="482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C7C1DD-B028-8045-900A-A4299FDD4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111" y="3819206"/>
                <a:ext cx="1594732" cy="482440"/>
              </a:xfrm>
              <a:prstGeom prst="rect">
                <a:avLst/>
              </a:prstGeom>
              <a:blipFill>
                <a:blip r:embed="rId5"/>
                <a:stretch>
                  <a:fillRect t="-12821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72EB38-EAE3-0E4F-8653-05DF66D009F0}"/>
                  </a:ext>
                </a:extLst>
              </p:cNvPr>
              <p:cNvSpPr/>
              <p:nvPr/>
            </p:nvSpPr>
            <p:spPr>
              <a:xfrm>
                <a:off x="3657600" y="3620009"/>
                <a:ext cx="354667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D72EB38-EAE3-0E4F-8653-05DF66D00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620009"/>
                <a:ext cx="3546676" cy="783804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>
            <a:extLst>
              <a:ext uri="{FF2B5EF4-FFF2-40B4-BE49-F238E27FC236}">
                <a16:creationId xmlns:a16="http://schemas.microsoft.com/office/drawing/2014/main" id="{C25E2F31-87AA-9742-BC0B-74A7D0F6C39F}"/>
              </a:ext>
            </a:extLst>
          </p:cNvPr>
          <p:cNvSpPr/>
          <p:nvPr/>
        </p:nvSpPr>
        <p:spPr>
          <a:xfrm>
            <a:off x="3089672" y="3919777"/>
            <a:ext cx="5540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C83A905-4745-3948-B31E-93E7153E8DBE}"/>
              </a:ext>
            </a:extLst>
          </p:cNvPr>
          <p:cNvSpPr/>
          <p:nvPr/>
        </p:nvSpPr>
        <p:spPr>
          <a:xfrm>
            <a:off x="3048000" y="4821846"/>
            <a:ext cx="55407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B1F5C4-481B-6941-9AE5-1A9C75866A1B}"/>
                  </a:ext>
                </a:extLst>
              </p:cNvPr>
              <p:cNvSpPr/>
              <p:nvPr/>
            </p:nvSpPr>
            <p:spPr>
              <a:xfrm>
                <a:off x="293832" y="5493603"/>
                <a:ext cx="82295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Which becomes a system of linear equations where we need to solve for the Newton step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B1F5C4-481B-6941-9AE5-1A9C75866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2" y="5493603"/>
                <a:ext cx="8229599" cy="830997"/>
              </a:xfrm>
              <a:prstGeom prst="rect">
                <a:avLst/>
              </a:prstGeom>
              <a:blipFill>
                <a:blip r:embed="rId7"/>
                <a:stretch>
                  <a:fillRect l="-1079" t="-6061" r="-154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53F4108-D898-4A42-B045-1EE439930224}"/>
                  </a:ext>
                </a:extLst>
              </p:cNvPr>
              <p:cNvSpPr/>
              <p:nvPr/>
            </p:nvSpPr>
            <p:spPr>
              <a:xfrm>
                <a:off x="3781054" y="4700371"/>
                <a:ext cx="2714140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53F4108-D898-4A42-B045-1EE439930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54" y="4700371"/>
                <a:ext cx="2714140" cy="496674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33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8">
            <a:extLst>
              <a:ext uri="{FF2B5EF4-FFF2-40B4-BE49-F238E27FC236}">
                <a16:creationId xmlns:a16="http://schemas.microsoft.com/office/drawing/2014/main" id="{D8FB131A-8847-5341-91C6-916FB110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BB8364-87FF-A743-95D9-FA0EF6576DF4}"/>
                  </a:ext>
                </a:extLst>
              </p:cNvPr>
              <p:cNvSpPr/>
              <p:nvPr/>
            </p:nvSpPr>
            <p:spPr>
              <a:xfrm>
                <a:off x="286905" y="1295400"/>
                <a:ext cx="8344477" cy="3149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Algorithm: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Initial guess: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Solve: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endParaRPr lang="en-US" sz="2800" b="1" dirty="0"/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BB8364-87FF-A743-95D9-FA0EF6576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5" y="1295400"/>
                <a:ext cx="8344477" cy="3149388"/>
              </a:xfrm>
              <a:prstGeom prst="rect">
                <a:avLst/>
              </a:prstGeom>
              <a:blipFill>
                <a:blip r:embed="rId2"/>
                <a:stretch>
                  <a:fillRect l="-1520" t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9B71B62-FA62-AF4C-A1A0-C4CF8687315D}"/>
              </a:ext>
            </a:extLst>
          </p:cNvPr>
          <p:cNvSpPr/>
          <p:nvPr/>
        </p:nvSpPr>
        <p:spPr>
          <a:xfrm>
            <a:off x="273050" y="4081171"/>
            <a:ext cx="8566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Note that the Hessian is related to the curvature and therefore contains the information about how large the step should be.</a:t>
            </a:r>
          </a:p>
        </p:txBody>
      </p:sp>
    </p:spTree>
    <p:extLst>
      <p:ext uri="{BB962C8B-B14F-4D97-AF65-F5344CB8AC3E}">
        <p14:creationId xmlns:p14="http://schemas.microsoft.com/office/powerpoint/2010/main" val="98220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86206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Times New Roman" pitchFamily="18" charset="0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 question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030C31-A256-9B49-8E6C-775FAC5F7EDA}"/>
                  </a:ext>
                </a:extLst>
              </p:cNvPr>
              <p:cNvSpPr/>
              <p:nvPr/>
            </p:nvSpPr>
            <p:spPr>
              <a:xfrm>
                <a:off x="273051" y="1143000"/>
                <a:ext cx="788035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/>
                  <a:t>To find a minimum of the function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b="1" dirty="0"/>
                  <a:t>, </a:t>
                </a:r>
                <a:r>
                  <a:rPr lang="en-US" sz="3000" dirty="0"/>
                  <a:t>which is the expression for one step of Newton’s method?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030C31-A256-9B49-8E6C-775FAC5F7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1" y="1143000"/>
                <a:ext cx="7880350" cy="1477328"/>
              </a:xfrm>
              <a:prstGeom prst="rect">
                <a:avLst/>
              </a:prstGeom>
              <a:blipFill>
                <a:blip r:embed="rId4"/>
                <a:stretch>
                  <a:fillRect l="-1771" t="-341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0F32A6-9E67-3A49-AEA7-4F3C7EC8BFC3}"/>
                  </a:ext>
                </a:extLst>
              </p:cNvPr>
              <p:cNvSpPr/>
              <p:nvPr/>
            </p:nvSpPr>
            <p:spPr>
              <a:xfrm>
                <a:off x="273051" y="2769236"/>
                <a:ext cx="4745273" cy="816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0F32A6-9E67-3A49-AEA7-4F3C7EC8B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1" y="2769236"/>
                <a:ext cx="4745273" cy="816057"/>
              </a:xfrm>
              <a:prstGeom prst="rect">
                <a:avLst/>
              </a:prstGeom>
              <a:blipFill>
                <a:blip r:embed="rId5"/>
                <a:stretch>
                  <a:fillRect l="-3209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1F1824-0B0A-9745-AB08-2673B08BBFFA}"/>
                  </a:ext>
                </a:extLst>
              </p:cNvPr>
              <p:cNvSpPr/>
              <p:nvPr/>
            </p:nvSpPr>
            <p:spPr>
              <a:xfrm>
                <a:off x="273051" y="3741954"/>
                <a:ext cx="4083426" cy="816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B)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1F1824-0B0A-9745-AB08-2673B08BB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1" y="3741954"/>
                <a:ext cx="4083426" cy="816057"/>
              </a:xfrm>
              <a:prstGeom prst="rect">
                <a:avLst/>
              </a:prstGeom>
              <a:blipFill>
                <a:blip r:embed="rId6"/>
                <a:stretch>
                  <a:fillRect l="-3727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503C3C-AFBF-5445-8CBB-656C416D3F85}"/>
                  </a:ext>
                </a:extLst>
              </p:cNvPr>
              <p:cNvSpPr/>
              <p:nvPr/>
            </p:nvSpPr>
            <p:spPr>
              <a:xfrm>
                <a:off x="273051" y="4700444"/>
                <a:ext cx="3759619" cy="849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C)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503C3C-AFBF-5445-8CBB-656C416D3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1" y="4700444"/>
                <a:ext cx="3759619" cy="849528"/>
              </a:xfrm>
              <a:prstGeom prst="rect">
                <a:avLst/>
              </a:prstGeom>
              <a:blipFill>
                <a:blip r:embed="rId7"/>
                <a:stretch>
                  <a:fillRect l="-4040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DEE75D-282C-4348-B435-D69E931A9DA0}"/>
                  </a:ext>
                </a:extLst>
              </p:cNvPr>
              <p:cNvSpPr/>
              <p:nvPr/>
            </p:nvSpPr>
            <p:spPr>
              <a:xfrm>
                <a:off x="273050" y="5703672"/>
                <a:ext cx="4689169" cy="849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D)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DEE75D-282C-4348-B435-D69E931A9D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5703672"/>
                <a:ext cx="4689169" cy="849528"/>
              </a:xfrm>
              <a:prstGeom prst="rect">
                <a:avLst/>
              </a:prstGeom>
              <a:blipFill>
                <a:blip r:embed="rId8"/>
                <a:stretch>
                  <a:fillRect l="-324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770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86206"/>
            <a:ext cx="489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Times New Roman" pitchFamily="18" charset="0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 question: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5C6E5-F308-B04E-8880-B112E38A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" y="1295400"/>
            <a:ext cx="4419600" cy="2954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F8CAD-1C02-D746-9BBA-8D0BED17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371600"/>
            <a:ext cx="4419600" cy="2977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835425-6CF7-464B-B4C4-A3AE33EAED92}"/>
                  </a:ext>
                </a:extLst>
              </p:cNvPr>
              <p:cNvSpPr/>
              <p:nvPr/>
            </p:nvSpPr>
            <p:spPr>
              <a:xfrm>
                <a:off x="5105400" y="923304"/>
                <a:ext cx="34417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835425-6CF7-464B-B4C4-A3AE33EAE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923304"/>
                <a:ext cx="3441711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D9997CC-7844-D545-A951-E1354D7589D5}"/>
              </a:ext>
            </a:extLst>
          </p:cNvPr>
          <p:cNvSpPr/>
          <p:nvPr/>
        </p:nvSpPr>
        <p:spPr>
          <a:xfrm>
            <a:off x="361950" y="4551384"/>
            <a:ext cx="87820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When using the Newton’s Method to find the minimizer of this function, estimate the number of iterations it would take for convergence?</a:t>
            </a:r>
          </a:p>
          <a:p>
            <a:endParaRPr lang="en-US" sz="2600" dirty="0"/>
          </a:p>
          <a:p>
            <a:r>
              <a:rPr lang="en-US" sz="2400" dirty="0"/>
              <a:t>A) 1     B) 2-5     C) 5-10    D) More than 10    E) Depends on the initial guess</a:t>
            </a:r>
          </a:p>
        </p:txBody>
      </p:sp>
    </p:spTree>
    <p:extLst>
      <p:ext uri="{BB962C8B-B14F-4D97-AF65-F5344CB8AC3E}">
        <p14:creationId xmlns:p14="http://schemas.microsoft.com/office/powerpoint/2010/main" val="3546630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8">
            <a:extLst>
              <a:ext uri="{FF2B5EF4-FFF2-40B4-BE49-F238E27FC236}">
                <a16:creationId xmlns:a16="http://schemas.microsoft.com/office/drawing/2014/main" id="{D8FB131A-8847-5341-91C6-916FB1105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Newton’s Method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BB8364-87FF-A743-95D9-FA0EF6576DF4}"/>
                  </a:ext>
                </a:extLst>
              </p:cNvPr>
              <p:cNvSpPr/>
              <p:nvPr/>
            </p:nvSpPr>
            <p:spPr>
              <a:xfrm>
                <a:off x="273050" y="1223566"/>
                <a:ext cx="8344477" cy="5407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Algorithm:</a:t>
                </a:r>
                <a:endParaRPr lang="en-US" sz="2800" dirty="0"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Initial guess: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Solve: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b="1" dirty="0"/>
              </a:p>
              <a:p>
                <a:endParaRPr lang="en-US" sz="2800" b="1" dirty="0"/>
              </a:p>
              <a:p>
                <a:r>
                  <a:rPr lang="en-US" sz="2800" b="1" dirty="0"/>
                  <a:t>About the method…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Typical quadratic convergence </a:t>
                </a:r>
                <a:r>
                  <a:rPr lang="en-US" sz="2800" dirty="0">
                    <a:sym typeface="Wingdings" pitchFamily="2" charset="2"/>
                  </a:rPr>
                  <a:t>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ym typeface="Wingdings" pitchFamily="2" charset="2"/>
                  </a:rPr>
                  <a:t>Need second derivatives </a:t>
                </a:r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Local convergence (start guess close to solution)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Works poorly when Hessian is nearly indefinite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Cost per iteration: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BB8364-87FF-A743-95D9-FA0EF6576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0" y="1223566"/>
                <a:ext cx="8344477" cy="5407827"/>
              </a:xfrm>
              <a:prstGeom prst="rect">
                <a:avLst/>
              </a:prstGeom>
              <a:blipFill>
                <a:blip r:embed="rId2"/>
                <a:stretch>
                  <a:fillRect l="-1520"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27AC56-973C-6B44-8A10-AA9EDD0E4DBE}"/>
              </a:ext>
            </a:extLst>
          </p:cNvPr>
          <p:cNvSpPr txBox="1"/>
          <p:nvPr/>
        </p:nvSpPr>
        <p:spPr>
          <a:xfrm>
            <a:off x="5167949" y="6262061"/>
            <a:ext cx="379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Demo: ”Newton’s method in n dimensions”</a:t>
            </a:r>
          </a:p>
        </p:txBody>
      </p:sp>
    </p:spTree>
    <p:extLst>
      <p:ext uri="{BB962C8B-B14F-4D97-AF65-F5344CB8AC3E}">
        <p14:creationId xmlns:p14="http://schemas.microsoft.com/office/powerpoint/2010/main" val="995811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86206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Example: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30C31-A256-9B49-8E6C-775FAC5F7EDA}"/>
              </a:ext>
            </a:extLst>
          </p:cNvPr>
          <p:cNvSpPr/>
          <p:nvPr/>
        </p:nvSpPr>
        <p:spPr>
          <a:xfrm>
            <a:off x="273051" y="1143000"/>
            <a:ext cx="7880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en.wikipedia.org</a:t>
            </a:r>
            <a:r>
              <a:rPr lang="en-US" sz="3000" dirty="0"/>
              <a:t>/wiki/</a:t>
            </a:r>
            <a:r>
              <a:rPr lang="en-US" sz="3000" dirty="0" err="1"/>
              <a:t>Rosenbrock_function</a:t>
            </a: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83EA9-4144-D744-88E1-9520A42F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5" y="1795423"/>
            <a:ext cx="6264515" cy="4973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7418D-D518-C143-9B4C-AAAD9D771EAD}"/>
              </a:ext>
            </a:extLst>
          </p:cNvPr>
          <p:cNvSpPr txBox="1"/>
          <p:nvPr/>
        </p:nvSpPr>
        <p:spPr>
          <a:xfrm>
            <a:off x="5105400" y="76200"/>
            <a:ext cx="379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Demo: ”Newton’s method in n dimensions”</a:t>
            </a:r>
          </a:p>
        </p:txBody>
      </p:sp>
    </p:spTree>
    <p:extLst>
      <p:ext uri="{BB962C8B-B14F-4D97-AF65-F5344CB8AC3E}">
        <p14:creationId xmlns:p14="http://schemas.microsoft.com/office/powerpoint/2010/main" val="173401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>
            <a:extLst>
              <a:ext uri="{FF2B5EF4-FFF2-40B4-BE49-F238E27FC236}">
                <a16:creationId xmlns:a16="http://schemas.microsoft.com/office/drawing/2014/main" id="{7D44DB80-95AA-564B-8720-0D9B8F66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286206"/>
            <a:ext cx="489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Times New Roman" pitchFamily="18" charset="0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 question:</a:t>
            </a:r>
            <a:endParaRPr lang="en-US" sz="3600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9997CC-7844-D545-A951-E1354D7589D5}"/>
                  </a:ext>
                </a:extLst>
              </p:cNvPr>
              <p:cNvSpPr/>
              <p:nvPr/>
            </p:nvSpPr>
            <p:spPr>
              <a:xfrm>
                <a:off x="361950" y="1143000"/>
                <a:ext cx="8477250" cy="52014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 Recall Newton's method and the steepest descent method for minimizing a function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/>
                  <a:t>. How many statements below describe the Newton Method’s only (not both)?</a:t>
                </a:r>
              </a:p>
              <a:p>
                <a:endParaRPr lang="en-US" sz="2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Convergence is linear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Requires a line search at each iteration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Evaluates the Gradient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/>
                  <a:t> at each iteration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Evaluates the Hessian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dirty="0"/>
                  <a:t> at each iteration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800" dirty="0"/>
                  <a:t>Computational cost per iteration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800" dirty="0"/>
              </a:p>
              <a:p>
                <a:r>
                  <a:rPr lang="en-US" sz="2800" dirty="0"/>
                  <a:t>A) 1     B) 2    C) 3    D) 4     E) 5</a:t>
                </a:r>
              </a:p>
              <a:p>
                <a:pPr marL="457200" indent="-457200"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D9997CC-7844-D545-A951-E1354D758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" y="1143000"/>
                <a:ext cx="8477250" cy="5201424"/>
              </a:xfrm>
              <a:prstGeom prst="rect">
                <a:avLst/>
              </a:prstGeom>
              <a:blipFill>
                <a:blip r:embed="rId3"/>
                <a:stretch>
                  <a:fillRect l="-1497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9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57400" y="3810000"/>
            <a:ext cx="4641850" cy="2230438"/>
            <a:chOff x="111125" y="3865562"/>
            <a:chExt cx="4641850" cy="2230438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914400" y="3865562"/>
              <a:ext cx="3838575" cy="1352550"/>
            </a:xfrm>
            <a:prstGeom prst="rect">
              <a:avLst/>
            </a:prstGeom>
            <a:solidFill>
              <a:srgbClr val="FF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7" name="Object 4"/>
            <p:cNvGraphicFramePr>
              <a:graphicFrameLocks noChangeAspect="1"/>
            </p:cNvGraphicFramePr>
            <p:nvPr/>
          </p:nvGraphicFramePr>
          <p:xfrm>
            <a:off x="111125" y="4387850"/>
            <a:ext cx="260350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132080" imgH="156210" progId="Equation.Ribbit">
                    <p:embed/>
                  </p:oleObj>
                </mc:Choice>
                <mc:Fallback>
                  <p:oleObj name="Formula" r:id="rId2" imgW="132080" imgH="156210" progId="Equation.Ribbit">
                    <p:embed/>
                    <p:pic>
                      <p:nvPicPr>
                        <p:cNvPr id="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25" y="4387850"/>
                          <a:ext cx="260350" cy="307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33"/>
            <p:cNvGraphicFramePr>
              <a:graphicFrameLocks noChangeAspect="1"/>
            </p:cNvGraphicFramePr>
            <p:nvPr/>
          </p:nvGraphicFramePr>
          <p:xfrm>
            <a:off x="2613025" y="5788025"/>
            <a:ext cx="254000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128448" imgH="156427" progId="Equation.Ribbit">
                    <p:embed/>
                  </p:oleObj>
                </mc:Choice>
                <mc:Fallback>
                  <p:oleObj name="Formula" r:id="rId4" imgW="128448" imgH="156427" progId="Equation.Ribbit">
                    <p:embed/>
                    <p:pic>
                      <p:nvPicPr>
                        <p:cNvPr id="8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3025" y="5788025"/>
                          <a:ext cx="254000" cy="307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Straight Connector 6"/>
            <p:cNvCxnSpPr>
              <a:cxnSpLocks noChangeShapeType="1"/>
            </p:cNvCxnSpPr>
            <p:nvPr/>
          </p:nvCxnSpPr>
          <p:spPr bwMode="auto">
            <a:xfrm>
              <a:off x="914400" y="5360987"/>
              <a:ext cx="0" cy="657225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8"/>
            <p:cNvCxnSpPr>
              <a:cxnSpLocks noChangeShapeType="1"/>
            </p:cNvCxnSpPr>
            <p:nvPr/>
          </p:nvCxnSpPr>
          <p:spPr bwMode="auto">
            <a:xfrm flipH="1">
              <a:off x="347663" y="3865562"/>
              <a:ext cx="471487" cy="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Connector 39"/>
            <p:cNvCxnSpPr>
              <a:cxnSpLocks noChangeShapeType="1"/>
            </p:cNvCxnSpPr>
            <p:nvPr/>
          </p:nvCxnSpPr>
          <p:spPr bwMode="auto">
            <a:xfrm flipH="1">
              <a:off x="371475" y="5218112"/>
              <a:ext cx="471488" cy="0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0"/>
            <p:cNvCxnSpPr>
              <a:cxnSpLocks noChangeShapeType="1"/>
            </p:cNvCxnSpPr>
            <p:nvPr/>
          </p:nvCxnSpPr>
          <p:spPr bwMode="auto">
            <a:xfrm>
              <a:off x="582613" y="3865562"/>
              <a:ext cx="0" cy="1352550"/>
            </a:xfrm>
            <a:prstGeom prst="straightConnector1">
              <a:avLst/>
            </a:prstGeom>
            <a:noFill/>
            <a:ln w="317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>
              <a:cxnSpLocks noChangeShapeType="1"/>
            </p:cNvCxnSpPr>
            <p:nvPr/>
          </p:nvCxnSpPr>
          <p:spPr bwMode="auto">
            <a:xfrm flipV="1">
              <a:off x="914400" y="5570537"/>
              <a:ext cx="3838575" cy="9525"/>
            </a:xfrm>
            <a:prstGeom prst="straightConnector1">
              <a:avLst/>
            </a:prstGeom>
            <a:noFill/>
            <a:ln w="3175" algn="ctr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36"/>
            <p:cNvCxnSpPr>
              <a:cxnSpLocks noChangeShapeType="1"/>
            </p:cNvCxnSpPr>
            <p:nvPr/>
          </p:nvCxnSpPr>
          <p:spPr bwMode="auto">
            <a:xfrm>
              <a:off x="4752975" y="5314539"/>
              <a:ext cx="0" cy="657225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152400" y="131132"/>
            <a:ext cx="8848725" cy="107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buClr>
                <a:srgbClr val="990000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Calculus problem: maximize the rectangle area subject to perimeter constraint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74875" y="1673422"/>
            <a:ext cx="4547566" cy="1273524"/>
            <a:chOff x="228600" y="1673422"/>
            <a:chExt cx="4547566" cy="127352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" name="Object 2"/>
                <p:cNvGraphicFramePr>
                  <a:graphicFrameLocks noChangeAspect="1"/>
                </p:cNvGraphicFramePr>
                <p:nvPr/>
              </p:nvGraphicFramePr>
              <p:xfrm>
                <a:off x="267666" y="1772196"/>
                <a:ext cx="4508500" cy="11747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Formula" r:id="rId6" imgW="2930040" imgH="767160" progId="Equation.Ribbit">
                        <p:embed/>
                      </p:oleObj>
                    </mc:Choice>
                    <mc:Fallback>
                      <p:oleObj name="Formula" r:id="rId6" imgW="2930040" imgH="767160" progId="Equation.Ribbit">
                        <p:embed/>
                        <p:pic>
                          <p:nvPicPr>
                            <p:cNvPr id="27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7666" y="1772196"/>
                              <a:ext cx="4508500" cy="1174750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04428285"/>
                    </p:ext>
                  </p:extLst>
                </p:nvPr>
              </p:nvGraphicFramePr>
              <p:xfrm>
                <a:off x="267666" y="1772196"/>
                <a:ext cx="4508500" cy="11747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19893" name="Formula" r:id="rId15" imgW="2930040" imgH="767160" progId="Equation.Ribbit">
                        <p:embed/>
                      </p:oleObj>
                    </mc:Choice>
                    <mc:Fallback>
                      <p:oleObj name="Formula" r:id="rId15" imgW="2930040" imgH="767160" progId="Equation.Ribbit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7666" y="1772196"/>
                              <a:ext cx="4508500" cy="1174750"/>
                            </a:xfrm>
                            <a:prstGeom prst="rect">
                              <a:avLst/>
                            </a:prstGeom>
                            <a:noFill/>
                            <a:ln w="19050"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7200" y="1850162"/>
                  <a:ext cx="1079398" cy="58823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/>
                                  </a:rPr>
                                  <m:t>𝒅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1850162"/>
                  <a:ext cx="1079398" cy="588238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5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28600" y="1673422"/>
              <a:ext cx="1524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2098675" y="1827310"/>
            <a:ext cx="4814561" cy="134351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966044-C112-5D41-8DE1-48CE31663BA9}"/>
              </a:ext>
            </a:extLst>
          </p:cNvPr>
          <p:cNvSpPr txBox="1"/>
          <p:nvPr/>
        </p:nvSpPr>
        <p:spPr>
          <a:xfrm>
            <a:off x="5135130" y="5932531"/>
            <a:ext cx="3865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Demo: Constrained-Problem-2D</a:t>
            </a:r>
          </a:p>
        </p:txBody>
      </p:sp>
    </p:spTree>
    <p:extLst>
      <p:ext uri="{BB962C8B-B14F-4D97-AF65-F5344CB8AC3E}">
        <p14:creationId xmlns:p14="http://schemas.microsoft.com/office/powerpoint/2010/main" val="94803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995D0-66C1-6240-92B5-1B43B2AE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2616"/>
            <a:ext cx="5055311" cy="323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67FDE-7C5C-AB44-8CC6-6D31067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352800"/>
            <a:ext cx="5045861" cy="322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9F9483-3AEE-3342-9FEB-0F221F331B77}"/>
                  </a:ext>
                </a:extLst>
              </p:cNvPr>
              <p:cNvSpPr txBox="1"/>
              <p:nvPr/>
            </p:nvSpPr>
            <p:spPr>
              <a:xfrm>
                <a:off x="1447800" y="3075801"/>
                <a:ext cx="286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9F9483-3AEE-3342-9FEB-0F221F331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075801"/>
                <a:ext cx="286360" cy="276999"/>
              </a:xfrm>
              <a:prstGeom prst="rect">
                <a:avLst/>
              </a:prstGeom>
              <a:blipFill>
                <a:blip r:embed="rId4"/>
                <a:stretch>
                  <a:fillRect l="-1666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476E98-B32B-8E4E-A20D-6ABB83485FEC}"/>
                  </a:ext>
                </a:extLst>
              </p:cNvPr>
              <p:cNvSpPr txBox="1"/>
              <p:nvPr/>
            </p:nvSpPr>
            <p:spPr>
              <a:xfrm>
                <a:off x="1314483" y="6305985"/>
                <a:ext cx="286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476E98-B32B-8E4E-A20D-6ABB834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83" y="6305985"/>
                <a:ext cx="286360" cy="276999"/>
              </a:xfrm>
              <a:prstGeom prst="rect">
                <a:avLst/>
              </a:prstGeom>
              <a:blipFill>
                <a:blip r:embed="rId5"/>
                <a:stretch>
                  <a:fillRect l="-21739" t="-4545" r="-43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06E7BA-261C-6643-8EEB-F65270A4A232}"/>
                  </a:ext>
                </a:extLst>
              </p:cNvPr>
              <p:cNvSpPr txBox="1"/>
              <p:nvPr/>
            </p:nvSpPr>
            <p:spPr>
              <a:xfrm>
                <a:off x="3886200" y="2798802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06E7BA-261C-6643-8EEB-F65270A4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798802"/>
                <a:ext cx="291682" cy="276999"/>
              </a:xfrm>
              <a:prstGeom prst="rect">
                <a:avLst/>
              </a:prstGeom>
              <a:blipFill>
                <a:blip r:embed="rId6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E516C-F5CF-2A4C-8D72-7DB9719A1CE2}"/>
                  </a:ext>
                </a:extLst>
              </p:cNvPr>
              <p:cNvSpPr txBox="1"/>
              <p:nvPr/>
            </p:nvSpPr>
            <p:spPr>
              <a:xfrm>
                <a:off x="4068997" y="6140005"/>
                <a:ext cx="2916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E516C-F5CF-2A4C-8D72-7DB9719A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997" y="6140005"/>
                <a:ext cx="291682" cy="276999"/>
              </a:xfrm>
              <a:prstGeom prst="rect">
                <a:avLst/>
              </a:prstGeom>
              <a:blipFill>
                <a:blip r:embed="rId7"/>
                <a:stretch>
                  <a:fillRect l="-16667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E755D-BF08-1F43-84DE-ADEE9B63721B}"/>
                  </a:ext>
                </a:extLst>
              </p:cNvPr>
              <p:cNvSpPr txBox="1"/>
              <p:nvPr/>
            </p:nvSpPr>
            <p:spPr>
              <a:xfrm>
                <a:off x="4550707" y="533400"/>
                <a:ext cx="1330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FE755D-BF08-1F43-84DE-ADEE9B637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707" y="533400"/>
                <a:ext cx="1330685" cy="276999"/>
              </a:xfrm>
              <a:prstGeom prst="rect">
                <a:avLst/>
              </a:prstGeom>
              <a:blipFill>
                <a:blip r:embed="rId8"/>
                <a:stretch>
                  <a:fillRect l="-2830" r="-9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AE570C-F93E-CE4B-9CC7-39B7DD209AC0}"/>
                  </a:ext>
                </a:extLst>
              </p:cNvPr>
              <p:cNvSpPr txBox="1"/>
              <p:nvPr/>
            </p:nvSpPr>
            <p:spPr>
              <a:xfrm>
                <a:off x="4550707" y="3629799"/>
                <a:ext cx="25831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AE570C-F93E-CE4B-9CC7-39B7DD209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707" y="3629799"/>
                <a:ext cx="2583143" cy="276999"/>
              </a:xfrm>
              <a:prstGeom prst="rect">
                <a:avLst/>
              </a:prstGeom>
              <a:blipFill>
                <a:blip r:embed="rId9"/>
                <a:stretch>
                  <a:fillRect t="-4348" r="-97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36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143E6F-8CE4-D14F-8267-EA06A155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8886371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6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48">
            <a:extLst>
              <a:ext uri="{FF2B5EF4-FFF2-40B4-BE49-F238E27FC236}">
                <a16:creationId xmlns:a16="http://schemas.microsoft.com/office/drawing/2014/main" id="{4E19F01D-9FB4-324C-A266-6CD50182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Does the solution exists? Local or global solution?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03FDFF-A78B-3640-9EB0-81015642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62200"/>
            <a:ext cx="3276600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A7B18-3740-8C45-8F3A-480C79C9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10773"/>
            <a:ext cx="2743200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48">
            <a:extLst>
              <a:ext uri="{FF2B5EF4-FFF2-40B4-BE49-F238E27FC236}">
                <a16:creationId xmlns:a16="http://schemas.microsoft.com/office/drawing/2014/main" id="{4E19F01D-9FB4-324C-A266-6CD50182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Types of optimization problems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749EBD-FFAD-BB4B-98F7-C4F929289FB5}"/>
              </a:ext>
            </a:extLst>
          </p:cNvPr>
          <p:cNvSpPr/>
          <p:nvPr/>
        </p:nvSpPr>
        <p:spPr>
          <a:xfrm>
            <a:off x="279313" y="1914673"/>
            <a:ext cx="81851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Gradient-free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36DDD-D1D9-594C-ADE0-D7B168263877}"/>
              </a:ext>
            </a:extLst>
          </p:cNvPr>
          <p:cNvSpPr/>
          <p:nvPr/>
        </p:nvSpPr>
        <p:spPr>
          <a:xfrm>
            <a:off x="294971" y="3382974"/>
            <a:ext cx="7302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Gradient (first-derivative)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8E78B3-23D7-3B45-810D-F0160F4E141E}"/>
                  </a:ext>
                </a:extLst>
              </p:cNvPr>
              <p:cNvSpPr txBox="1"/>
              <p:nvPr/>
            </p:nvSpPr>
            <p:spPr>
              <a:xfrm>
                <a:off x="1059043" y="6046113"/>
                <a:ext cx="7633570" cy="4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Evaluate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8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8E78B3-23D7-3B45-810D-F0160F4E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43" y="6046113"/>
                <a:ext cx="7633570" cy="440633"/>
              </a:xfrm>
              <a:prstGeom prst="rect">
                <a:avLst/>
              </a:prstGeom>
              <a:blipFill>
                <a:blip r:embed="rId2"/>
                <a:stretch>
                  <a:fillRect l="-2658" t="-1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06B2D0C-82B8-E745-8661-0D14984B186E}"/>
              </a:ext>
            </a:extLst>
          </p:cNvPr>
          <p:cNvSpPr/>
          <p:nvPr/>
        </p:nvSpPr>
        <p:spPr>
          <a:xfrm>
            <a:off x="248438" y="5117255"/>
            <a:ext cx="73485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Second-derivative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407-FC53-0044-89DE-2E1B4948C5CA}"/>
                  </a:ext>
                </a:extLst>
              </p:cNvPr>
              <p:cNvSpPr txBox="1"/>
              <p:nvPr/>
            </p:nvSpPr>
            <p:spPr>
              <a:xfrm>
                <a:off x="2991766" y="1161643"/>
                <a:ext cx="2760243" cy="560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821407-FC53-0044-89DE-2E1B4948C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766" y="1161643"/>
                <a:ext cx="2760243" cy="560666"/>
              </a:xfrm>
              <a:prstGeom prst="rect">
                <a:avLst/>
              </a:prstGeom>
              <a:blipFill>
                <a:blip r:embed="rId3"/>
                <a:stretch>
                  <a:fillRect l="-412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B74E47-AF04-AC45-ADF3-9437F89386CD}"/>
                  </a:ext>
                </a:extLst>
              </p:cNvPr>
              <p:cNvSpPr/>
              <p:nvPr/>
            </p:nvSpPr>
            <p:spPr>
              <a:xfrm>
                <a:off x="1059043" y="2625587"/>
                <a:ext cx="219354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Evaluate </a:t>
                </a:r>
                <a14:m>
                  <m:oMath xmlns:m="http://schemas.openxmlformats.org/officeDocument/2006/math">
                    <m:r>
                      <a:rPr lang="en-US" sz="30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B74E47-AF04-AC45-ADF3-9437F8938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043" y="2625587"/>
                <a:ext cx="2193549" cy="553998"/>
              </a:xfrm>
              <a:prstGeom prst="rect">
                <a:avLst/>
              </a:prstGeom>
              <a:blipFill>
                <a:blip r:embed="rId4"/>
                <a:stretch>
                  <a:fillRect l="-5747"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21A664-B761-0B43-8741-8E15AE5FD3FA}"/>
                  </a:ext>
                </a:extLst>
              </p:cNvPr>
              <p:cNvSpPr/>
              <p:nvPr/>
            </p:nvSpPr>
            <p:spPr>
              <a:xfrm>
                <a:off x="1046517" y="4157621"/>
                <a:ext cx="34638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Evaluate </a:t>
                </a:r>
                <a14:m>
                  <m:oMath xmlns:m="http://schemas.openxmlformats.org/officeDocument/2006/math">
                    <m:r>
                      <a:rPr lang="en-US" sz="30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000" b="1" dirty="0"/>
                  <a:t>,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320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3000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121A664-B761-0B43-8741-8E15AE5FD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517" y="4157621"/>
                <a:ext cx="3463833" cy="584775"/>
              </a:xfrm>
              <a:prstGeom prst="rect">
                <a:avLst/>
              </a:prstGeom>
              <a:blipFill>
                <a:blip r:embed="rId5"/>
                <a:stretch>
                  <a:fillRect l="-3650" t="-6383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C6412B9-6E50-F64B-A93A-C4CF91A356F1}"/>
                  </a:ext>
                </a:extLst>
              </p:cNvPr>
              <p:cNvSpPr/>
              <p:nvPr/>
            </p:nvSpPr>
            <p:spPr>
              <a:xfrm>
                <a:off x="6596770" y="1104263"/>
                <a:ext cx="24007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nonlinear, continuous and smooth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C6412B9-6E50-F64B-A93A-C4CF91A3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770" y="1104263"/>
                <a:ext cx="2400700" cy="646331"/>
              </a:xfrm>
              <a:prstGeom prst="rect">
                <a:avLst/>
              </a:prstGeom>
              <a:blipFill>
                <a:blip r:embed="rId6"/>
                <a:stretch>
                  <a:fillRect l="-1579" t="-192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37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8">
            <a:extLst>
              <a:ext uri="{FF2B5EF4-FFF2-40B4-BE49-F238E27FC236}">
                <a16:creationId xmlns:a16="http://schemas.microsoft.com/office/drawing/2014/main" id="{AACA8DDC-85A8-3541-BBD0-80472EBB3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" y="304800"/>
            <a:ext cx="872442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Times New Roman" pitchFamily="18" charset="0"/>
              </a:rPr>
              <a:t>Taking derivatives…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6A0CA-30EF-FD43-AED4-D39632A6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5"/>
          <a:stretch/>
        </p:blipFill>
        <p:spPr>
          <a:xfrm>
            <a:off x="668792" y="1219200"/>
            <a:ext cx="793293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90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112539</TotalTime>
  <Words>1574</Words>
  <Application>Microsoft Macintosh PowerPoint</Application>
  <PresentationFormat>On-screen Show (4:3)</PresentationFormat>
  <Paragraphs>300</Paragraphs>
  <Slides>38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Formula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Iclicker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1337</cp:revision>
  <cp:lastPrinted>2018-04-10T18:10:44Z</cp:lastPrinted>
  <dcterms:created xsi:type="dcterms:W3CDTF">2012-07-21T17:56:31Z</dcterms:created>
  <dcterms:modified xsi:type="dcterms:W3CDTF">2024-04-02T17:24:05Z</dcterms:modified>
</cp:coreProperties>
</file>